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58" r:id="rId4"/>
    <p:sldId id="259" r:id="rId5"/>
    <p:sldId id="267" r:id="rId6"/>
    <p:sldId id="272" r:id="rId7"/>
    <p:sldId id="268" r:id="rId8"/>
    <p:sldId id="269" r:id="rId9"/>
    <p:sldId id="273" r:id="rId10"/>
    <p:sldId id="274" r:id="rId11"/>
    <p:sldId id="275" r:id="rId12"/>
    <p:sldId id="276" r:id="rId13"/>
    <p:sldId id="285" r:id="rId14"/>
    <p:sldId id="277" r:id="rId15"/>
    <p:sldId id="284" r:id="rId16"/>
    <p:sldId id="270" r:id="rId17"/>
    <p:sldId id="278" r:id="rId18"/>
    <p:sldId id="279" r:id="rId19"/>
    <p:sldId id="280" r:id="rId20"/>
    <p:sldId id="281" r:id="rId21"/>
    <p:sldId id="282" r:id="rId22"/>
    <p:sldId id="271" r:id="rId23"/>
    <p:sldId id="260" r:id="rId24"/>
    <p:sldId id="290" r:id="rId25"/>
    <p:sldId id="291" r:id="rId26"/>
    <p:sldId id="261" r:id="rId27"/>
    <p:sldId id="287" r:id="rId28"/>
    <p:sldId id="286" r:id="rId29"/>
    <p:sldId id="288" r:id="rId30"/>
    <p:sldId id="289" r:id="rId31"/>
    <p:sldId id="262" r:id="rId32"/>
    <p:sldId id="292" r:id="rId33"/>
    <p:sldId id="293" r:id="rId34"/>
    <p:sldId id="263" r:id="rId35"/>
    <p:sldId id="264" r:id="rId36"/>
    <p:sldId id="265" r:id="rId37"/>
    <p:sldId id="26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37"/>
    <p:restoredTop sz="85974"/>
  </p:normalViewPr>
  <p:slideViewPr>
    <p:cSldViewPr snapToGrid="0" snapToObjects="1">
      <p:cViewPr varScale="1">
        <p:scale>
          <a:sx n="137" d="100"/>
          <a:sy n="137"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3E38-AB14-4F7A-AEC8-DB4CE0ABC249}"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D60EB752-CBD8-4FD0-B039-698DF6C67FF9}">
      <dgm:prSet/>
      <dgm:spPr/>
      <dgm:t>
        <a:bodyPr/>
        <a:lstStyle/>
        <a:p>
          <a:r>
            <a:rPr lang="en-US" baseline="0"/>
            <a:t>Lucene</a:t>
          </a:r>
          <a:endParaRPr lang="en-US"/>
        </a:p>
      </dgm:t>
    </dgm:pt>
    <dgm:pt modelId="{A483DFE3-950E-4E42-96EC-5E3B440A1F67}" type="parTrans" cxnId="{C9D664A3-403F-4E74-B206-F46EF23C0B63}">
      <dgm:prSet/>
      <dgm:spPr/>
      <dgm:t>
        <a:bodyPr/>
        <a:lstStyle/>
        <a:p>
          <a:endParaRPr lang="en-US"/>
        </a:p>
      </dgm:t>
    </dgm:pt>
    <dgm:pt modelId="{CBF0425C-20A5-430F-93EF-93368FE76F40}" type="sibTrans" cxnId="{C9D664A3-403F-4E74-B206-F46EF23C0B63}">
      <dgm:prSet/>
      <dgm:spPr/>
      <dgm:t>
        <a:bodyPr/>
        <a:lstStyle/>
        <a:p>
          <a:endParaRPr lang="en-US"/>
        </a:p>
      </dgm:t>
    </dgm:pt>
    <dgm:pt modelId="{6002A3FB-AE0F-43D7-8A4B-DF16306C15CE}">
      <dgm:prSet/>
      <dgm:spPr/>
      <dgm:t>
        <a:bodyPr/>
        <a:lstStyle/>
        <a:p>
          <a:r>
            <a:rPr lang="en-US" i="0" baseline="0"/>
            <a:t>高效的基于java的全文检索库</a:t>
          </a:r>
          <a:r>
            <a:rPr lang="zh-CN" i="1" baseline="0"/>
            <a:t>。</a:t>
          </a:r>
          <a:endParaRPr lang="en-US"/>
        </a:p>
      </dgm:t>
    </dgm:pt>
    <dgm:pt modelId="{35E7926C-D2CE-4398-9CA0-B4698F009994}" type="parTrans" cxnId="{5A42D720-FC7D-4A48-B9E5-2568EFBFB6A1}">
      <dgm:prSet/>
      <dgm:spPr/>
      <dgm:t>
        <a:bodyPr/>
        <a:lstStyle/>
        <a:p>
          <a:endParaRPr lang="en-US"/>
        </a:p>
      </dgm:t>
    </dgm:pt>
    <dgm:pt modelId="{87F9E272-73BA-497A-BE94-79F9080C8F9D}" type="sibTrans" cxnId="{5A42D720-FC7D-4A48-B9E5-2568EFBFB6A1}">
      <dgm:prSet/>
      <dgm:spPr/>
      <dgm:t>
        <a:bodyPr/>
        <a:lstStyle/>
        <a:p>
          <a:endParaRPr lang="en-US"/>
        </a:p>
      </dgm:t>
    </dgm:pt>
    <dgm:pt modelId="{41661AF7-9EF8-489E-AF77-DD85D319F982}">
      <dgm:prSet/>
      <dgm:spPr/>
      <dgm:t>
        <a:bodyPr/>
        <a:lstStyle/>
        <a:p>
          <a:r>
            <a:rPr lang="en-US" baseline="0"/>
            <a:t>Elasticsearch</a:t>
          </a:r>
          <a:endParaRPr lang="en-US"/>
        </a:p>
      </dgm:t>
    </dgm:pt>
    <dgm:pt modelId="{D5A07844-5A7D-4DAC-95BF-7BC6CE81B647}" type="parTrans" cxnId="{AF546411-90B0-4580-AC37-8C59A5313557}">
      <dgm:prSet/>
      <dgm:spPr/>
      <dgm:t>
        <a:bodyPr/>
        <a:lstStyle/>
        <a:p>
          <a:endParaRPr lang="en-US"/>
        </a:p>
      </dgm:t>
    </dgm:pt>
    <dgm:pt modelId="{7CB40DD0-5367-4A52-8BA0-274CDB4E805D}" type="sibTrans" cxnId="{AF546411-90B0-4580-AC37-8C59A5313557}">
      <dgm:prSet/>
      <dgm:spPr/>
      <dgm:t>
        <a:bodyPr/>
        <a:lstStyle/>
        <a:p>
          <a:endParaRPr lang="en-US"/>
        </a:p>
      </dgm:t>
    </dgm:pt>
    <dgm:pt modelId="{A3ED9E8C-F195-4FF9-9F53-5D622A6AADA0}">
      <dgm:prSet/>
      <dgm:spPr/>
      <dgm:t>
        <a:bodyPr/>
        <a:lstStyle/>
        <a:p>
          <a:r>
            <a:rPr lang="en-US" i="0" baseline="0"/>
            <a:t>基于Lucene的分布式搜索引擎</a:t>
          </a:r>
          <a:r>
            <a:rPr lang="zh-CN" i="0" baseline="0"/>
            <a:t>。</a:t>
          </a:r>
          <a:endParaRPr lang="en-US"/>
        </a:p>
      </dgm:t>
    </dgm:pt>
    <dgm:pt modelId="{87996553-7E23-44DA-B863-EBAFA2C2F6EE}" type="parTrans" cxnId="{B0110767-3D37-4C89-A6B9-BAE5A0438079}">
      <dgm:prSet/>
      <dgm:spPr/>
      <dgm:t>
        <a:bodyPr/>
        <a:lstStyle/>
        <a:p>
          <a:endParaRPr lang="en-US"/>
        </a:p>
      </dgm:t>
    </dgm:pt>
    <dgm:pt modelId="{16364A29-7581-4467-B587-FB7A40DE09BB}" type="sibTrans" cxnId="{B0110767-3D37-4C89-A6B9-BAE5A0438079}">
      <dgm:prSet/>
      <dgm:spPr/>
      <dgm:t>
        <a:bodyPr/>
        <a:lstStyle/>
        <a:p>
          <a:endParaRPr lang="en-US"/>
        </a:p>
      </dgm:t>
    </dgm:pt>
    <dgm:pt modelId="{D65D3D14-3AB2-4B54-8E8E-57688B0DF3D1}">
      <dgm:prSet/>
      <dgm:spPr/>
      <dgm:t>
        <a:bodyPr/>
        <a:lstStyle/>
        <a:p>
          <a:r>
            <a:rPr lang="en-US" baseline="0"/>
            <a:t>Lucene和Elasticsearch的关系</a:t>
          </a:r>
          <a:endParaRPr lang="en-US"/>
        </a:p>
      </dgm:t>
    </dgm:pt>
    <dgm:pt modelId="{97F995B7-6472-4BEE-B768-861CB96E28CD}" type="parTrans" cxnId="{943C6B53-E9C1-4A87-9310-D93515F52CA7}">
      <dgm:prSet/>
      <dgm:spPr/>
      <dgm:t>
        <a:bodyPr/>
        <a:lstStyle/>
        <a:p>
          <a:endParaRPr lang="en-US"/>
        </a:p>
      </dgm:t>
    </dgm:pt>
    <dgm:pt modelId="{555B601E-6275-4F17-A61C-1B78182B4F07}" type="sibTrans" cxnId="{943C6B53-E9C1-4A87-9310-D93515F52CA7}">
      <dgm:prSet/>
      <dgm:spPr/>
      <dgm:t>
        <a:bodyPr/>
        <a:lstStyle/>
        <a:p>
          <a:endParaRPr lang="en-US"/>
        </a:p>
      </dgm:t>
    </dgm:pt>
    <dgm:pt modelId="{22B3F75E-7B6B-43AF-8083-1CA7BCA7EC51}">
      <dgm:prSet/>
      <dgm:spPr/>
      <dgm:t>
        <a:bodyPr/>
        <a:lstStyle/>
        <a:p>
          <a:r>
            <a:rPr lang="en-US" i="0" baseline="0"/>
            <a:t>Lucene是单机的</a:t>
          </a:r>
          <a:r>
            <a:rPr lang="zh-CN" i="0" baseline="0"/>
            <a:t>，</a:t>
          </a:r>
          <a:r>
            <a:rPr lang="en-US" i="0" baseline="0"/>
            <a:t>提供基本的文档索引和查询功能</a:t>
          </a:r>
          <a:endParaRPr lang="en-US"/>
        </a:p>
      </dgm:t>
    </dgm:pt>
    <dgm:pt modelId="{33B774A8-D1D2-4753-8B8F-36A8AFE7DAEA}" type="parTrans" cxnId="{2FAD9FE7-65CC-4B47-98E1-2D5622F6CD8C}">
      <dgm:prSet/>
      <dgm:spPr/>
      <dgm:t>
        <a:bodyPr/>
        <a:lstStyle/>
        <a:p>
          <a:endParaRPr lang="en-US"/>
        </a:p>
      </dgm:t>
    </dgm:pt>
    <dgm:pt modelId="{40AB1C2B-D241-416D-9CFC-42AC4CDE23ED}" type="sibTrans" cxnId="{2FAD9FE7-65CC-4B47-98E1-2D5622F6CD8C}">
      <dgm:prSet/>
      <dgm:spPr/>
      <dgm:t>
        <a:bodyPr/>
        <a:lstStyle/>
        <a:p>
          <a:endParaRPr lang="en-US"/>
        </a:p>
      </dgm:t>
    </dgm:pt>
    <dgm:pt modelId="{EC03173B-7B99-4873-9708-6569F4573E14}">
      <dgm:prSet/>
      <dgm:spPr/>
      <dgm:t>
        <a:bodyPr/>
        <a:lstStyle/>
        <a:p>
          <a:r>
            <a:rPr lang="en-US" i="0" baseline="0" dirty="0" err="1"/>
            <a:t>Elasticsearch是分布式的</a:t>
          </a:r>
          <a:r>
            <a:rPr lang="zh-CN" i="0" baseline="0" dirty="0"/>
            <a:t>，</a:t>
          </a:r>
          <a:r>
            <a:rPr lang="en-US" i="0" baseline="0" dirty="0" err="1"/>
            <a:t>在Lucene基础上提供了分布式能力</a:t>
          </a:r>
          <a:r>
            <a:rPr lang="en-US" i="0" baseline="0" dirty="0"/>
            <a:t>(</a:t>
          </a:r>
          <a:r>
            <a:rPr lang="en-US" i="0" baseline="0" dirty="0" err="1"/>
            <a:t>集群管理</a:t>
          </a:r>
          <a:r>
            <a:rPr lang="en-US" i="0" baseline="0" dirty="0"/>
            <a:t>,</a:t>
          </a:r>
          <a:r>
            <a:rPr lang="zh-CN" i="0" baseline="0" dirty="0"/>
            <a:t> </a:t>
          </a:r>
          <a:r>
            <a:rPr lang="en-US" i="0" baseline="0" dirty="0"/>
            <a:t>Index</a:t>
          </a:r>
          <a:r>
            <a:rPr lang="zh-CN" i="0" baseline="0" dirty="0"/>
            <a:t> </a:t>
          </a:r>
          <a:r>
            <a:rPr lang="en-US" i="0" baseline="0" dirty="0"/>
            <a:t>Shard,</a:t>
          </a:r>
          <a:r>
            <a:rPr lang="zh-CN" i="0" baseline="0" dirty="0"/>
            <a:t> </a:t>
          </a:r>
          <a:r>
            <a:rPr lang="en-US" i="0" baseline="0" dirty="0"/>
            <a:t>Shard</a:t>
          </a:r>
          <a:r>
            <a:rPr lang="zh-CN" i="0" baseline="0" dirty="0"/>
            <a:t> </a:t>
          </a:r>
          <a:r>
            <a:rPr lang="en-US" i="0" baseline="0" dirty="0"/>
            <a:t>Replica)</a:t>
          </a:r>
          <a:r>
            <a:rPr lang="zh-CN" i="0" baseline="0" dirty="0"/>
            <a:t>，</a:t>
          </a:r>
          <a:r>
            <a:rPr lang="en-US" i="0" baseline="0" dirty="0" err="1"/>
            <a:t>事务日志</a:t>
          </a:r>
          <a:r>
            <a:rPr lang="zh-CN" i="0" baseline="0" dirty="0"/>
            <a:t>，</a:t>
          </a:r>
          <a:r>
            <a:rPr lang="en-US" i="0" baseline="0" dirty="0" err="1"/>
            <a:t>部分更新等功能</a:t>
          </a:r>
          <a:endParaRPr lang="en-US" dirty="0"/>
        </a:p>
      </dgm:t>
    </dgm:pt>
    <dgm:pt modelId="{2E2823F1-ADC9-4997-8CB8-DAF5BBF969E8}" type="parTrans" cxnId="{0F9EF7C7-CF5F-4B1E-9617-347CE1897599}">
      <dgm:prSet/>
      <dgm:spPr/>
      <dgm:t>
        <a:bodyPr/>
        <a:lstStyle/>
        <a:p>
          <a:endParaRPr lang="en-US"/>
        </a:p>
      </dgm:t>
    </dgm:pt>
    <dgm:pt modelId="{37A83B86-31ED-4609-846C-FBB20BD16EB7}" type="sibTrans" cxnId="{0F9EF7C7-CF5F-4B1E-9617-347CE1897599}">
      <dgm:prSet/>
      <dgm:spPr/>
      <dgm:t>
        <a:bodyPr/>
        <a:lstStyle/>
        <a:p>
          <a:endParaRPr lang="en-US"/>
        </a:p>
      </dgm:t>
    </dgm:pt>
    <dgm:pt modelId="{3F524C03-5C2B-4D3F-B673-EAC4C685D69E}">
      <dgm:prSet/>
      <dgm:spPr/>
      <dgm:t>
        <a:bodyPr/>
        <a:lstStyle/>
        <a:p>
          <a:r>
            <a:rPr lang="en-US" i="0" baseline="0"/>
            <a:t>图中有4个shard</a:t>
          </a:r>
          <a:r>
            <a:rPr lang="zh-CN" i="0" baseline="0"/>
            <a:t>，</a:t>
          </a:r>
          <a:r>
            <a:rPr lang="en-US" i="0" baseline="0"/>
            <a:t>4个replic</a:t>
          </a:r>
          <a:r>
            <a:rPr lang="zh-CN" i="0" baseline="0"/>
            <a:t>。</a:t>
          </a:r>
          <a:r>
            <a:rPr lang="en-US" i="0" baseline="0"/>
            <a:t>每个shard底层都是一个Lucene索引</a:t>
          </a:r>
          <a:endParaRPr lang="en-US"/>
        </a:p>
      </dgm:t>
    </dgm:pt>
    <dgm:pt modelId="{81125EE7-6363-43CB-91FB-09EEEE397A92}" type="parTrans" cxnId="{86C65574-B2C7-4676-8DE6-CD8AE81A0D7B}">
      <dgm:prSet/>
      <dgm:spPr/>
      <dgm:t>
        <a:bodyPr/>
        <a:lstStyle/>
        <a:p>
          <a:endParaRPr lang="en-US"/>
        </a:p>
      </dgm:t>
    </dgm:pt>
    <dgm:pt modelId="{5BF9C91F-E615-4703-A7BB-9788024FF6D9}" type="sibTrans" cxnId="{86C65574-B2C7-4676-8DE6-CD8AE81A0D7B}">
      <dgm:prSet/>
      <dgm:spPr/>
      <dgm:t>
        <a:bodyPr/>
        <a:lstStyle/>
        <a:p>
          <a:endParaRPr lang="en-US"/>
        </a:p>
      </dgm:t>
    </dgm:pt>
    <dgm:pt modelId="{548C478D-F2FD-6446-B6A0-BF04F7C6D13D}" type="pres">
      <dgm:prSet presAssocID="{DD513E38-AB14-4F7A-AEC8-DB4CE0ABC249}" presName="linear" presStyleCnt="0">
        <dgm:presLayoutVars>
          <dgm:dir/>
          <dgm:animLvl val="lvl"/>
          <dgm:resizeHandles val="exact"/>
        </dgm:presLayoutVars>
      </dgm:prSet>
      <dgm:spPr/>
    </dgm:pt>
    <dgm:pt modelId="{8B5B9B0B-E782-1E4D-AB47-1A776631C8BF}" type="pres">
      <dgm:prSet presAssocID="{D60EB752-CBD8-4FD0-B039-698DF6C67FF9}" presName="parentLin" presStyleCnt="0"/>
      <dgm:spPr/>
    </dgm:pt>
    <dgm:pt modelId="{270BE85C-3738-F84D-B85F-DD907A85B4B0}" type="pres">
      <dgm:prSet presAssocID="{D60EB752-CBD8-4FD0-B039-698DF6C67FF9}" presName="parentLeftMargin" presStyleLbl="node1" presStyleIdx="0" presStyleCnt="3"/>
      <dgm:spPr/>
    </dgm:pt>
    <dgm:pt modelId="{E80161BA-C780-554E-BA59-858D9D9CEC06}" type="pres">
      <dgm:prSet presAssocID="{D60EB752-CBD8-4FD0-B039-698DF6C67FF9}" presName="parentText" presStyleLbl="node1" presStyleIdx="0" presStyleCnt="3">
        <dgm:presLayoutVars>
          <dgm:chMax val="0"/>
          <dgm:bulletEnabled val="1"/>
        </dgm:presLayoutVars>
      </dgm:prSet>
      <dgm:spPr/>
    </dgm:pt>
    <dgm:pt modelId="{F8603B32-CA63-B64C-8FDC-141A5957B58B}" type="pres">
      <dgm:prSet presAssocID="{D60EB752-CBD8-4FD0-B039-698DF6C67FF9}" presName="negativeSpace" presStyleCnt="0"/>
      <dgm:spPr/>
    </dgm:pt>
    <dgm:pt modelId="{007857D0-8891-994A-A9A4-0B3A55D9FEAF}" type="pres">
      <dgm:prSet presAssocID="{D60EB752-CBD8-4FD0-B039-698DF6C67FF9}" presName="childText" presStyleLbl="conFgAcc1" presStyleIdx="0" presStyleCnt="3">
        <dgm:presLayoutVars>
          <dgm:bulletEnabled val="1"/>
        </dgm:presLayoutVars>
      </dgm:prSet>
      <dgm:spPr/>
    </dgm:pt>
    <dgm:pt modelId="{7FA3A3AD-FABA-434C-8BB1-8C6467B3D869}" type="pres">
      <dgm:prSet presAssocID="{CBF0425C-20A5-430F-93EF-93368FE76F40}" presName="spaceBetweenRectangles" presStyleCnt="0"/>
      <dgm:spPr/>
    </dgm:pt>
    <dgm:pt modelId="{B99300EF-1F6C-2D46-89D8-8258BF0A45A2}" type="pres">
      <dgm:prSet presAssocID="{41661AF7-9EF8-489E-AF77-DD85D319F982}" presName="parentLin" presStyleCnt="0"/>
      <dgm:spPr/>
    </dgm:pt>
    <dgm:pt modelId="{C1B82079-F31A-1F4C-B7C8-A140DD07E38A}" type="pres">
      <dgm:prSet presAssocID="{41661AF7-9EF8-489E-AF77-DD85D319F982}" presName="parentLeftMargin" presStyleLbl="node1" presStyleIdx="0" presStyleCnt="3"/>
      <dgm:spPr/>
    </dgm:pt>
    <dgm:pt modelId="{5D21905D-5A74-1047-95FC-E679A0F4B222}" type="pres">
      <dgm:prSet presAssocID="{41661AF7-9EF8-489E-AF77-DD85D319F982}" presName="parentText" presStyleLbl="node1" presStyleIdx="1" presStyleCnt="3">
        <dgm:presLayoutVars>
          <dgm:chMax val="0"/>
          <dgm:bulletEnabled val="1"/>
        </dgm:presLayoutVars>
      </dgm:prSet>
      <dgm:spPr/>
    </dgm:pt>
    <dgm:pt modelId="{9E536E9E-D687-E24E-9B07-62883D27542E}" type="pres">
      <dgm:prSet presAssocID="{41661AF7-9EF8-489E-AF77-DD85D319F982}" presName="negativeSpace" presStyleCnt="0"/>
      <dgm:spPr/>
    </dgm:pt>
    <dgm:pt modelId="{A25FC9AF-BF74-164B-9B13-BD50418ED58F}" type="pres">
      <dgm:prSet presAssocID="{41661AF7-9EF8-489E-AF77-DD85D319F982}" presName="childText" presStyleLbl="conFgAcc1" presStyleIdx="1" presStyleCnt="3">
        <dgm:presLayoutVars>
          <dgm:bulletEnabled val="1"/>
        </dgm:presLayoutVars>
      </dgm:prSet>
      <dgm:spPr/>
    </dgm:pt>
    <dgm:pt modelId="{C7A3B47C-2EDC-2647-85C3-7ED99F1B2576}" type="pres">
      <dgm:prSet presAssocID="{7CB40DD0-5367-4A52-8BA0-274CDB4E805D}" presName="spaceBetweenRectangles" presStyleCnt="0"/>
      <dgm:spPr/>
    </dgm:pt>
    <dgm:pt modelId="{63E1C3E5-CECA-0147-9324-6AE03EAF50EC}" type="pres">
      <dgm:prSet presAssocID="{D65D3D14-3AB2-4B54-8E8E-57688B0DF3D1}" presName="parentLin" presStyleCnt="0"/>
      <dgm:spPr/>
    </dgm:pt>
    <dgm:pt modelId="{31F7DAA4-0BE0-6247-AC71-D08D1990F616}" type="pres">
      <dgm:prSet presAssocID="{D65D3D14-3AB2-4B54-8E8E-57688B0DF3D1}" presName="parentLeftMargin" presStyleLbl="node1" presStyleIdx="1" presStyleCnt="3"/>
      <dgm:spPr/>
    </dgm:pt>
    <dgm:pt modelId="{48B26F41-B067-AF4D-B2FD-3D9331B718DD}" type="pres">
      <dgm:prSet presAssocID="{D65D3D14-3AB2-4B54-8E8E-57688B0DF3D1}" presName="parentText" presStyleLbl="node1" presStyleIdx="2" presStyleCnt="3">
        <dgm:presLayoutVars>
          <dgm:chMax val="0"/>
          <dgm:bulletEnabled val="1"/>
        </dgm:presLayoutVars>
      </dgm:prSet>
      <dgm:spPr/>
    </dgm:pt>
    <dgm:pt modelId="{9CB3560F-8275-D348-ADB8-C9355A48A299}" type="pres">
      <dgm:prSet presAssocID="{D65D3D14-3AB2-4B54-8E8E-57688B0DF3D1}" presName="negativeSpace" presStyleCnt="0"/>
      <dgm:spPr/>
    </dgm:pt>
    <dgm:pt modelId="{C1141F46-8629-644A-AB18-2D80C138A1BC}" type="pres">
      <dgm:prSet presAssocID="{D65D3D14-3AB2-4B54-8E8E-57688B0DF3D1}" presName="childText" presStyleLbl="conFgAcc1" presStyleIdx="2" presStyleCnt="3">
        <dgm:presLayoutVars>
          <dgm:bulletEnabled val="1"/>
        </dgm:presLayoutVars>
      </dgm:prSet>
      <dgm:spPr/>
    </dgm:pt>
  </dgm:ptLst>
  <dgm:cxnLst>
    <dgm:cxn modelId="{8B7A7906-6125-CC4E-9E4D-7C8429C72CB1}" type="presOf" srcId="{D65D3D14-3AB2-4B54-8E8E-57688B0DF3D1}" destId="{31F7DAA4-0BE0-6247-AC71-D08D1990F616}" srcOrd="0" destOrd="0" presId="urn:microsoft.com/office/officeart/2005/8/layout/list1"/>
    <dgm:cxn modelId="{08D1FF0B-E936-204E-9AB5-94E84FE99054}" type="presOf" srcId="{DD513E38-AB14-4F7A-AEC8-DB4CE0ABC249}" destId="{548C478D-F2FD-6446-B6A0-BF04F7C6D13D}" srcOrd="0" destOrd="0" presId="urn:microsoft.com/office/officeart/2005/8/layout/list1"/>
    <dgm:cxn modelId="{AF546411-90B0-4580-AC37-8C59A5313557}" srcId="{DD513E38-AB14-4F7A-AEC8-DB4CE0ABC249}" destId="{41661AF7-9EF8-489E-AF77-DD85D319F982}" srcOrd="1" destOrd="0" parTransId="{D5A07844-5A7D-4DAC-95BF-7BC6CE81B647}" sibTransId="{7CB40DD0-5367-4A52-8BA0-274CDB4E805D}"/>
    <dgm:cxn modelId="{1AB4731E-1AE2-174B-825D-906C936BF81A}" type="presOf" srcId="{41661AF7-9EF8-489E-AF77-DD85D319F982}" destId="{C1B82079-F31A-1F4C-B7C8-A140DD07E38A}" srcOrd="0" destOrd="0" presId="urn:microsoft.com/office/officeart/2005/8/layout/list1"/>
    <dgm:cxn modelId="{5A42D720-FC7D-4A48-B9E5-2568EFBFB6A1}" srcId="{D60EB752-CBD8-4FD0-B039-698DF6C67FF9}" destId="{6002A3FB-AE0F-43D7-8A4B-DF16306C15CE}" srcOrd="0" destOrd="0" parTransId="{35E7926C-D2CE-4398-9CA0-B4698F009994}" sibTransId="{87F9E272-73BA-497A-BE94-79F9080C8F9D}"/>
    <dgm:cxn modelId="{A159D52D-F175-7A48-8F52-96261EC58E02}" type="presOf" srcId="{D65D3D14-3AB2-4B54-8E8E-57688B0DF3D1}" destId="{48B26F41-B067-AF4D-B2FD-3D9331B718DD}" srcOrd="1" destOrd="0" presId="urn:microsoft.com/office/officeart/2005/8/layout/list1"/>
    <dgm:cxn modelId="{943C6B53-E9C1-4A87-9310-D93515F52CA7}" srcId="{DD513E38-AB14-4F7A-AEC8-DB4CE0ABC249}" destId="{D65D3D14-3AB2-4B54-8E8E-57688B0DF3D1}" srcOrd="2" destOrd="0" parTransId="{97F995B7-6472-4BEE-B768-861CB96E28CD}" sibTransId="{555B601E-6275-4F17-A61C-1B78182B4F07}"/>
    <dgm:cxn modelId="{3FAE0C60-EAEE-D046-BC60-28FB174A968E}" type="presOf" srcId="{22B3F75E-7B6B-43AF-8083-1CA7BCA7EC51}" destId="{C1141F46-8629-644A-AB18-2D80C138A1BC}" srcOrd="0" destOrd="0" presId="urn:microsoft.com/office/officeart/2005/8/layout/list1"/>
    <dgm:cxn modelId="{B0110767-3D37-4C89-A6B9-BAE5A0438079}" srcId="{41661AF7-9EF8-489E-AF77-DD85D319F982}" destId="{A3ED9E8C-F195-4FF9-9F53-5D622A6AADA0}" srcOrd="0" destOrd="0" parTransId="{87996553-7E23-44DA-B863-EBAFA2C2F6EE}" sibTransId="{16364A29-7581-4467-B587-FB7A40DE09BB}"/>
    <dgm:cxn modelId="{86C65574-B2C7-4676-8DE6-CD8AE81A0D7B}" srcId="{D65D3D14-3AB2-4B54-8E8E-57688B0DF3D1}" destId="{3F524C03-5C2B-4D3F-B673-EAC4C685D69E}" srcOrd="2" destOrd="0" parTransId="{81125EE7-6363-43CB-91FB-09EEEE397A92}" sibTransId="{5BF9C91F-E615-4703-A7BB-9788024FF6D9}"/>
    <dgm:cxn modelId="{5223A176-9CD0-6E4C-80B7-5232E968F582}" type="presOf" srcId="{3F524C03-5C2B-4D3F-B673-EAC4C685D69E}" destId="{C1141F46-8629-644A-AB18-2D80C138A1BC}" srcOrd="0" destOrd="2" presId="urn:microsoft.com/office/officeart/2005/8/layout/list1"/>
    <dgm:cxn modelId="{5C51BF7F-F4AB-4A4A-A80E-02970BA57A3E}" type="presOf" srcId="{A3ED9E8C-F195-4FF9-9F53-5D622A6AADA0}" destId="{A25FC9AF-BF74-164B-9B13-BD50418ED58F}" srcOrd="0" destOrd="0" presId="urn:microsoft.com/office/officeart/2005/8/layout/list1"/>
    <dgm:cxn modelId="{A1966A9C-5593-8D49-BD9A-FFF3BF3A7D18}" type="presOf" srcId="{EC03173B-7B99-4873-9708-6569F4573E14}" destId="{C1141F46-8629-644A-AB18-2D80C138A1BC}" srcOrd="0" destOrd="1" presId="urn:microsoft.com/office/officeart/2005/8/layout/list1"/>
    <dgm:cxn modelId="{C9D664A3-403F-4E74-B206-F46EF23C0B63}" srcId="{DD513E38-AB14-4F7A-AEC8-DB4CE0ABC249}" destId="{D60EB752-CBD8-4FD0-B039-698DF6C67FF9}" srcOrd="0" destOrd="0" parTransId="{A483DFE3-950E-4E42-96EC-5E3B440A1F67}" sibTransId="{CBF0425C-20A5-430F-93EF-93368FE76F40}"/>
    <dgm:cxn modelId="{DD1D1CB0-496D-5F4F-A64E-63DF20982B63}" type="presOf" srcId="{D60EB752-CBD8-4FD0-B039-698DF6C67FF9}" destId="{270BE85C-3738-F84D-B85F-DD907A85B4B0}" srcOrd="0" destOrd="0" presId="urn:microsoft.com/office/officeart/2005/8/layout/list1"/>
    <dgm:cxn modelId="{DEA724C4-55A9-E746-8AC3-93244CC56BCC}" type="presOf" srcId="{6002A3FB-AE0F-43D7-8A4B-DF16306C15CE}" destId="{007857D0-8891-994A-A9A4-0B3A55D9FEAF}" srcOrd="0" destOrd="0" presId="urn:microsoft.com/office/officeart/2005/8/layout/list1"/>
    <dgm:cxn modelId="{0F9EF7C7-CF5F-4B1E-9617-347CE1897599}" srcId="{D65D3D14-3AB2-4B54-8E8E-57688B0DF3D1}" destId="{EC03173B-7B99-4873-9708-6569F4573E14}" srcOrd="1" destOrd="0" parTransId="{2E2823F1-ADC9-4997-8CB8-DAF5BBF969E8}" sibTransId="{37A83B86-31ED-4609-846C-FBB20BD16EB7}"/>
    <dgm:cxn modelId="{AC9B78D0-45CC-FC4F-A73E-8B705FAADCED}" type="presOf" srcId="{D60EB752-CBD8-4FD0-B039-698DF6C67FF9}" destId="{E80161BA-C780-554E-BA59-858D9D9CEC06}" srcOrd="1" destOrd="0" presId="urn:microsoft.com/office/officeart/2005/8/layout/list1"/>
    <dgm:cxn modelId="{4CC939D2-C19C-EB44-8403-CA5CB96E2DE3}" type="presOf" srcId="{41661AF7-9EF8-489E-AF77-DD85D319F982}" destId="{5D21905D-5A74-1047-95FC-E679A0F4B222}" srcOrd="1" destOrd="0" presId="urn:microsoft.com/office/officeart/2005/8/layout/list1"/>
    <dgm:cxn modelId="{2FAD9FE7-65CC-4B47-98E1-2D5622F6CD8C}" srcId="{D65D3D14-3AB2-4B54-8E8E-57688B0DF3D1}" destId="{22B3F75E-7B6B-43AF-8083-1CA7BCA7EC51}" srcOrd="0" destOrd="0" parTransId="{33B774A8-D1D2-4753-8B8F-36A8AFE7DAEA}" sibTransId="{40AB1C2B-D241-416D-9CFC-42AC4CDE23ED}"/>
    <dgm:cxn modelId="{C798E79D-3D04-AC4A-9307-C07787414341}" type="presParOf" srcId="{548C478D-F2FD-6446-B6A0-BF04F7C6D13D}" destId="{8B5B9B0B-E782-1E4D-AB47-1A776631C8BF}" srcOrd="0" destOrd="0" presId="urn:microsoft.com/office/officeart/2005/8/layout/list1"/>
    <dgm:cxn modelId="{2642169B-903C-4246-9DF0-AF5F465ADC19}" type="presParOf" srcId="{8B5B9B0B-E782-1E4D-AB47-1A776631C8BF}" destId="{270BE85C-3738-F84D-B85F-DD907A85B4B0}" srcOrd="0" destOrd="0" presId="urn:microsoft.com/office/officeart/2005/8/layout/list1"/>
    <dgm:cxn modelId="{3C12EC7C-DB05-E24E-A474-F1CC60B27E2C}" type="presParOf" srcId="{8B5B9B0B-E782-1E4D-AB47-1A776631C8BF}" destId="{E80161BA-C780-554E-BA59-858D9D9CEC06}" srcOrd="1" destOrd="0" presId="urn:microsoft.com/office/officeart/2005/8/layout/list1"/>
    <dgm:cxn modelId="{5FB8234F-D925-FC40-A81A-6E2CDC401992}" type="presParOf" srcId="{548C478D-F2FD-6446-B6A0-BF04F7C6D13D}" destId="{F8603B32-CA63-B64C-8FDC-141A5957B58B}" srcOrd="1" destOrd="0" presId="urn:microsoft.com/office/officeart/2005/8/layout/list1"/>
    <dgm:cxn modelId="{6EE82B1E-EC45-5143-B564-6761375FF50B}" type="presParOf" srcId="{548C478D-F2FD-6446-B6A0-BF04F7C6D13D}" destId="{007857D0-8891-994A-A9A4-0B3A55D9FEAF}" srcOrd="2" destOrd="0" presId="urn:microsoft.com/office/officeart/2005/8/layout/list1"/>
    <dgm:cxn modelId="{A0CC84B4-FBC4-A841-A1D7-BEF6FCF22F98}" type="presParOf" srcId="{548C478D-F2FD-6446-B6A0-BF04F7C6D13D}" destId="{7FA3A3AD-FABA-434C-8BB1-8C6467B3D869}" srcOrd="3" destOrd="0" presId="urn:microsoft.com/office/officeart/2005/8/layout/list1"/>
    <dgm:cxn modelId="{864596E6-C896-8240-A752-E0A72E9287AE}" type="presParOf" srcId="{548C478D-F2FD-6446-B6A0-BF04F7C6D13D}" destId="{B99300EF-1F6C-2D46-89D8-8258BF0A45A2}" srcOrd="4" destOrd="0" presId="urn:microsoft.com/office/officeart/2005/8/layout/list1"/>
    <dgm:cxn modelId="{350A5CF9-0130-B746-9063-30788BD7A58A}" type="presParOf" srcId="{B99300EF-1F6C-2D46-89D8-8258BF0A45A2}" destId="{C1B82079-F31A-1F4C-B7C8-A140DD07E38A}" srcOrd="0" destOrd="0" presId="urn:microsoft.com/office/officeart/2005/8/layout/list1"/>
    <dgm:cxn modelId="{37C34DD2-A310-9445-950A-A0936109CE26}" type="presParOf" srcId="{B99300EF-1F6C-2D46-89D8-8258BF0A45A2}" destId="{5D21905D-5A74-1047-95FC-E679A0F4B222}" srcOrd="1" destOrd="0" presId="urn:microsoft.com/office/officeart/2005/8/layout/list1"/>
    <dgm:cxn modelId="{B46DB6AC-C28A-C54B-A4FC-310B1FD56507}" type="presParOf" srcId="{548C478D-F2FD-6446-B6A0-BF04F7C6D13D}" destId="{9E536E9E-D687-E24E-9B07-62883D27542E}" srcOrd="5" destOrd="0" presId="urn:microsoft.com/office/officeart/2005/8/layout/list1"/>
    <dgm:cxn modelId="{E4848BA0-1E5F-154D-BA16-B8C21FD6DCD6}" type="presParOf" srcId="{548C478D-F2FD-6446-B6A0-BF04F7C6D13D}" destId="{A25FC9AF-BF74-164B-9B13-BD50418ED58F}" srcOrd="6" destOrd="0" presId="urn:microsoft.com/office/officeart/2005/8/layout/list1"/>
    <dgm:cxn modelId="{CC58C9DC-7375-694A-8A56-4DED1F2345CB}" type="presParOf" srcId="{548C478D-F2FD-6446-B6A0-BF04F7C6D13D}" destId="{C7A3B47C-2EDC-2647-85C3-7ED99F1B2576}" srcOrd="7" destOrd="0" presId="urn:microsoft.com/office/officeart/2005/8/layout/list1"/>
    <dgm:cxn modelId="{17AAD9B8-465C-C14A-899E-09316FFAE609}" type="presParOf" srcId="{548C478D-F2FD-6446-B6A0-BF04F7C6D13D}" destId="{63E1C3E5-CECA-0147-9324-6AE03EAF50EC}" srcOrd="8" destOrd="0" presId="urn:microsoft.com/office/officeart/2005/8/layout/list1"/>
    <dgm:cxn modelId="{C315A69A-55F4-204A-9ED8-A75AB96456C0}" type="presParOf" srcId="{63E1C3E5-CECA-0147-9324-6AE03EAF50EC}" destId="{31F7DAA4-0BE0-6247-AC71-D08D1990F616}" srcOrd="0" destOrd="0" presId="urn:microsoft.com/office/officeart/2005/8/layout/list1"/>
    <dgm:cxn modelId="{D92B38F6-7855-9241-9652-D9D86F1C1AAE}" type="presParOf" srcId="{63E1C3E5-CECA-0147-9324-6AE03EAF50EC}" destId="{48B26F41-B067-AF4D-B2FD-3D9331B718DD}" srcOrd="1" destOrd="0" presId="urn:microsoft.com/office/officeart/2005/8/layout/list1"/>
    <dgm:cxn modelId="{C7ED3694-E4F3-E94B-849A-26E9E9AE81B0}" type="presParOf" srcId="{548C478D-F2FD-6446-B6A0-BF04F7C6D13D}" destId="{9CB3560F-8275-D348-ADB8-C9355A48A299}" srcOrd="9" destOrd="0" presId="urn:microsoft.com/office/officeart/2005/8/layout/list1"/>
    <dgm:cxn modelId="{1F2BFAFA-C6C2-FC44-AAD2-4DB8387149C6}" type="presParOf" srcId="{548C478D-F2FD-6446-B6A0-BF04F7C6D13D}" destId="{C1141F46-8629-644A-AB18-2D80C138A1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C9488-4D66-452F-A17F-D738E67CD13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863A9CB3-9A2B-4B28-95D9-422954FA6D2D}">
      <dgm:prSet/>
      <dgm:spPr/>
      <dgm:t>
        <a:bodyPr/>
        <a:lstStyle/>
        <a:p>
          <a:pPr>
            <a:lnSpc>
              <a:spcPct val="100000"/>
            </a:lnSpc>
            <a:defRPr b="1"/>
          </a:pPr>
          <a:r>
            <a:rPr lang="en-US" baseline="0"/>
            <a:t>日志结构存储:</a:t>
          </a:r>
          <a:r>
            <a:rPr lang="zh-CN" baseline="0"/>
            <a:t>将磁盘上随机访问写入转为顺序写入，</a:t>
          </a:r>
          <a:r>
            <a:rPr lang="en-US" baseline="0"/>
            <a:t>LSM-Tree</a:t>
          </a:r>
          <a:r>
            <a:rPr lang="zh-CN" baseline="0"/>
            <a:t>。比如</a:t>
          </a:r>
          <a:r>
            <a:rPr lang="en-US" baseline="0"/>
            <a:t>Lucene</a:t>
          </a:r>
          <a:r>
            <a:rPr lang="zh-CN" baseline="0"/>
            <a:t>，</a:t>
          </a:r>
          <a:r>
            <a:rPr lang="en-US" baseline="0"/>
            <a:t>Kafka</a:t>
          </a:r>
          <a:endParaRPr lang="en-US"/>
        </a:p>
      </dgm:t>
    </dgm:pt>
    <dgm:pt modelId="{DE17585D-873D-49BA-AD63-FDCBBB2801CA}" type="parTrans" cxnId="{0A5150E6-A1B4-4F86-AB73-5CEDC18D3714}">
      <dgm:prSet/>
      <dgm:spPr/>
      <dgm:t>
        <a:bodyPr/>
        <a:lstStyle/>
        <a:p>
          <a:endParaRPr lang="en-US"/>
        </a:p>
      </dgm:t>
    </dgm:pt>
    <dgm:pt modelId="{B9FFA1AB-8CAB-45CF-882D-F62F9C5DA9D5}" type="sibTrans" cxnId="{0A5150E6-A1B4-4F86-AB73-5CEDC18D3714}">
      <dgm:prSet/>
      <dgm:spPr/>
      <dgm:t>
        <a:bodyPr/>
        <a:lstStyle/>
        <a:p>
          <a:endParaRPr lang="en-US"/>
        </a:p>
      </dgm:t>
    </dgm:pt>
    <dgm:pt modelId="{CDCC8D2B-3CFD-4ABF-A698-691A0A22AD7D}">
      <dgm:prSet/>
      <dgm:spPr/>
      <dgm:t>
        <a:bodyPr/>
        <a:lstStyle/>
        <a:p>
          <a:pPr>
            <a:lnSpc>
              <a:spcPct val="100000"/>
            </a:lnSpc>
          </a:pPr>
          <a:r>
            <a:rPr lang="en-US" i="0" baseline="0" dirty="0" err="1"/>
            <a:t>很高的写入吞吐率</a:t>
          </a:r>
          <a:endParaRPr lang="en-US" i="0" dirty="0"/>
        </a:p>
      </dgm:t>
    </dgm:pt>
    <dgm:pt modelId="{4039335F-AB73-4757-83E0-A3F4C9CF2623}" type="parTrans" cxnId="{E0672422-F451-4DD4-8EFC-0F01225535DA}">
      <dgm:prSet/>
      <dgm:spPr/>
      <dgm:t>
        <a:bodyPr/>
        <a:lstStyle/>
        <a:p>
          <a:endParaRPr lang="en-US"/>
        </a:p>
      </dgm:t>
    </dgm:pt>
    <dgm:pt modelId="{5E3A93B1-5749-475E-8FE8-5CC88A402308}" type="sibTrans" cxnId="{E0672422-F451-4DD4-8EFC-0F01225535DA}">
      <dgm:prSet/>
      <dgm:spPr/>
      <dgm:t>
        <a:bodyPr/>
        <a:lstStyle/>
        <a:p>
          <a:endParaRPr lang="en-US"/>
        </a:p>
      </dgm:t>
    </dgm:pt>
    <dgm:pt modelId="{7CC2C09A-376A-4733-A599-26D737C1929F}">
      <dgm:prSet/>
      <dgm:spPr/>
      <dgm:t>
        <a:bodyPr/>
        <a:lstStyle/>
        <a:p>
          <a:pPr>
            <a:lnSpc>
              <a:spcPct val="100000"/>
            </a:lnSpc>
          </a:pPr>
          <a:r>
            <a:rPr lang="en-US" i="0" baseline="0" dirty="0" err="1"/>
            <a:t>写放大</a:t>
          </a:r>
          <a:endParaRPr lang="en-US" i="0" dirty="0"/>
        </a:p>
      </dgm:t>
    </dgm:pt>
    <dgm:pt modelId="{ED7E560A-16B3-4B9B-AEDB-D5271A3EE8B0}" type="parTrans" cxnId="{3B865279-2930-426A-A8C8-434D97222FD7}">
      <dgm:prSet/>
      <dgm:spPr/>
      <dgm:t>
        <a:bodyPr/>
        <a:lstStyle/>
        <a:p>
          <a:endParaRPr lang="en-US"/>
        </a:p>
      </dgm:t>
    </dgm:pt>
    <dgm:pt modelId="{EAA5286B-8094-407B-AEB5-D6177883E592}" type="sibTrans" cxnId="{3B865279-2930-426A-A8C8-434D97222FD7}">
      <dgm:prSet/>
      <dgm:spPr/>
      <dgm:t>
        <a:bodyPr/>
        <a:lstStyle/>
        <a:p>
          <a:endParaRPr lang="en-US"/>
        </a:p>
      </dgm:t>
    </dgm:pt>
    <dgm:pt modelId="{E41DF59E-0CDD-4A84-8E56-25A2DFE6B421}">
      <dgm:prSet/>
      <dgm:spPr/>
      <dgm:t>
        <a:bodyPr/>
        <a:lstStyle/>
        <a:p>
          <a:pPr>
            <a:lnSpc>
              <a:spcPct val="100000"/>
            </a:lnSpc>
            <a:defRPr b="1"/>
          </a:pPr>
          <a:r>
            <a:rPr lang="en-US" baseline="0"/>
            <a:t>面向页存储:</a:t>
          </a:r>
          <a:r>
            <a:rPr lang="zh-CN" baseline="0"/>
            <a:t>将磁盘视为可以覆盖的一组固定大小的页，</a:t>
          </a:r>
          <a:r>
            <a:rPr lang="en-US" baseline="0"/>
            <a:t>B+</a:t>
          </a:r>
          <a:r>
            <a:rPr lang="zh-CN" baseline="0"/>
            <a:t>树。比如</a:t>
          </a:r>
          <a:r>
            <a:rPr lang="en-US" baseline="0"/>
            <a:t>Mysql</a:t>
          </a:r>
          <a:endParaRPr lang="en-US" dirty="0"/>
        </a:p>
      </dgm:t>
    </dgm:pt>
    <dgm:pt modelId="{F93EB848-C4E5-4B91-8A7C-CBBFD3703B9F}" type="parTrans" cxnId="{432ABE78-FF2A-4957-97C9-BF20E9ABBCB9}">
      <dgm:prSet/>
      <dgm:spPr/>
      <dgm:t>
        <a:bodyPr/>
        <a:lstStyle/>
        <a:p>
          <a:endParaRPr lang="en-US"/>
        </a:p>
      </dgm:t>
    </dgm:pt>
    <dgm:pt modelId="{14BEF3F1-DAEF-4396-8ED4-BC6B7EC23D67}" type="sibTrans" cxnId="{432ABE78-FF2A-4957-97C9-BF20E9ABBCB9}">
      <dgm:prSet/>
      <dgm:spPr/>
      <dgm:t>
        <a:bodyPr/>
        <a:lstStyle/>
        <a:p>
          <a:endParaRPr lang="en-US"/>
        </a:p>
      </dgm:t>
    </dgm:pt>
    <dgm:pt modelId="{37A603F4-2F21-4849-90BE-C72A7070879E}">
      <dgm:prSet/>
      <dgm:spPr/>
      <dgm:t>
        <a:bodyPr/>
        <a:lstStyle/>
        <a:p>
          <a:pPr>
            <a:lnSpc>
              <a:spcPct val="100000"/>
            </a:lnSpc>
          </a:pPr>
          <a:r>
            <a:rPr lang="en-US" i="0" baseline="0" dirty="0" err="1"/>
            <a:t>数据页</a:t>
          </a:r>
          <a:r>
            <a:rPr lang="en-US" altLang="zh-CN" i="0" baseline="0" dirty="0" err="1"/>
            <a:t>,</a:t>
          </a:r>
          <a:r>
            <a:rPr lang="en-US" i="0" baseline="0" dirty="0" err="1"/>
            <a:t>索引页</a:t>
          </a:r>
          <a:endParaRPr lang="en-US" i="0" dirty="0"/>
        </a:p>
      </dgm:t>
    </dgm:pt>
    <dgm:pt modelId="{AC0DC97D-EED5-4973-BAD3-A38CB91C077B}" type="parTrans" cxnId="{29C4427D-0D38-4D70-9A88-C6678F34CC0F}">
      <dgm:prSet/>
      <dgm:spPr/>
      <dgm:t>
        <a:bodyPr/>
        <a:lstStyle/>
        <a:p>
          <a:endParaRPr lang="en-US"/>
        </a:p>
      </dgm:t>
    </dgm:pt>
    <dgm:pt modelId="{4698565A-B28E-473A-BACB-9C8DC40F07F6}" type="sibTrans" cxnId="{29C4427D-0D38-4D70-9A88-C6678F34CC0F}">
      <dgm:prSet/>
      <dgm:spPr/>
      <dgm:t>
        <a:bodyPr/>
        <a:lstStyle/>
        <a:p>
          <a:endParaRPr lang="en-US"/>
        </a:p>
      </dgm:t>
    </dgm:pt>
    <dgm:pt modelId="{DDFBE5C5-AEA5-4362-B5FF-9775406B5087}">
      <dgm:prSet/>
      <dgm:spPr/>
      <dgm:t>
        <a:bodyPr/>
        <a:lstStyle/>
        <a:p>
          <a:pPr>
            <a:lnSpc>
              <a:spcPct val="100000"/>
            </a:lnSpc>
          </a:pPr>
          <a:r>
            <a:rPr lang="en-US" i="0" baseline="0" dirty="0" err="1"/>
            <a:t>页分裂</a:t>
          </a:r>
          <a:endParaRPr lang="en-US" i="0" baseline="0" dirty="0"/>
        </a:p>
        <a:p>
          <a:pPr>
            <a:lnSpc>
              <a:spcPct val="100000"/>
            </a:lnSpc>
          </a:pPr>
          <a:r>
            <a:rPr lang="en-US" i="0" baseline="0" dirty="0" err="1"/>
            <a:t>DoubleWrite</a:t>
          </a:r>
          <a:endParaRPr lang="en-US" i="0" dirty="0"/>
        </a:p>
      </dgm:t>
    </dgm:pt>
    <dgm:pt modelId="{8CF2D5A8-31EA-4C05-BBB2-C329E6E01C56}" type="parTrans" cxnId="{98F52C1F-54CC-4499-9098-1B09E4DDD2C8}">
      <dgm:prSet/>
      <dgm:spPr/>
      <dgm:t>
        <a:bodyPr/>
        <a:lstStyle/>
        <a:p>
          <a:endParaRPr lang="en-US"/>
        </a:p>
      </dgm:t>
    </dgm:pt>
    <dgm:pt modelId="{3856CD3C-CC92-413D-9715-EAF0DBD3C2DE}" type="sibTrans" cxnId="{98F52C1F-54CC-4499-9098-1B09E4DDD2C8}">
      <dgm:prSet/>
      <dgm:spPr/>
      <dgm:t>
        <a:bodyPr/>
        <a:lstStyle/>
        <a:p>
          <a:endParaRPr lang="en-US"/>
        </a:p>
      </dgm:t>
    </dgm:pt>
    <dgm:pt modelId="{82194E1E-3E61-4B53-B192-EE1E90B13C3F}" type="pres">
      <dgm:prSet presAssocID="{F4EC9488-4D66-452F-A17F-D738E67CD13D}" presName="root" presStyleCnt="0">
        <dgm:presLayoutVars>
          <dgm:dir/>
          <dgm:resizeHandles val="exact"/>
        </dgm:presLayoutVars>
      </dgm:prSet>
      <dgm:spPr/>
    </dgm:pt>
    <dgm:pt modelId="{37C8955F-95DE-4C43-97F0-F06D9594108B}" type="pres">
      <dgm:prSet presAssocID="{863A9CB3-9A2B-4B28-95D9-422954FA6D2D}" presName="compNode" presStyleCnt="0"/>
      <dgm:spPr/>
    </dgm:pt>
    <dgm:pt modelId="{72C7087E-C184-4C3A-B177-5DD4AABBAA17}" type="pres">
      <dgm:prSet presAssocID="{863A9CB3-9A2B-4B28-95D9-422954FA6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5EF3D627-274A-491B-8D74-2891BFACFA47}" type="pres">
      <dgm:prSet presAssocID="{863A9CB3-9A2B-4B28-95D9-422954FA6D2D}" presName="iconSpace" presStyleCnt="0"/>
      <dgm:spPr/>
    </dgm:pt>
    <dgm:pt modelId="{630BC737-C6AA-49C6-94AB-315E50B62E32}" type="pres">
      <dgm:prSet presAssocID="{863A9CB3-9A2B-4B28-95D9-422954FA6D2D}" presName="parTx" presStyleLbl="revTx" presStyleIdx="0" presStyleCnt="4">
        <dgm:presLayoutVars>
          <dgm:chMax val="0"/>
          <dgm:chPref val="0"/>
        </dgm:presLayoutVars>
      </dgm:prSet>
      <dgm:spPr/>
    </dgm:pt>
    <dgm:pt modelId="{58728B43-3CCB-404A-B3C7-2502ED541E77}" type="pres">
      <dgm:prSet presAssocID="{863A9CB3-9A2B-4B28-95D9-422954FA6D2D}" presName="txSpace" presStyleCnt="0"/>
      <dgm:spPr/>
    </dgm:pt>
    <dgm:pt modelId="{D42401E5-9FF3-4517-ABA5-0E298B04BE9D}" type="pres">
      <dgm:prSet presAssocID="{863A9CB3-9A2B-4B28-95D9-422954FA6D2D}" presName="desTx" presStyleLbl="revTx" presStyleIdx="1" presStyleCnt="4">
        <dgm:presLayoutVars/>
      </dgm:prSet>
      <dgm:spPr/>
    </dgm:pt>
    <dgm:pt modelId="{ACEF6529-B770-4304-8D5A-89F06D5C7A4B}" type="pres">
      <dgm:prSet presAssocID="{B9FFA1AB-8CAB-45CF-882D-F62F9C5DA9D5}" presName="sibTrans" presStyleCnt="0"/>
      <dgm:spPr/>
    </dgm:pt>
    <dgm:pt modelId="{6EE41DFE-73BE-46D3-83A0-3994C9207BEF}" type="pres">
      <dgm:prSet presAssocID="{E41DF59E-0CDD-4A84-8E56-25A2DFE6B421}" presName="compNode" presStyleCnt="0"/>
      <dgm:spPr/>
    </dgm:pt>
    <dgm:pt modelId="{03375A53-31CA-418F-9603-9E2F9B9D7FBB}" type="pres">
      <dgm:prSet presAssocID="{E41DF59E-0CDD-4A84-8E56-25A2DFE6B4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B406BE36-0E97-4549-BA07-FE2438357F01}" type="pres">
      <dgm:prSet presAssocID="{E41DF59E-0CDD-4A84-8E56-25A2DFE6B421}" presName="iconSpace" presStyleCnt="0"/>
      <dgm:spPr/>
    </dgm:pt>
    <dgm:pt modelId="{7B290915-5E14-4D64-969A-67441D328B9E}" type="pres">
      <dgm:prSet presAssocID="{E41DF59E-0CDD-4A84-8E56-25A2DFE6B421}" presName="parTx" presStyleLbl="revTx" presStyleIdx="2" presStyleCnt="4">
        <dgm:presLayoutVars>
          <dgm:chMax val="0"/>
          <dgm:chPref val="0"/>
        </dgm:presLayoutVars>
      </dgm:prSet>
      <dgm:spPr/>
    </dgm:pt>
    <dgm:pt modelId="{D5432362-8737-43FB-AC45-E47B421D04F2}" type="pres">
      <dgm:prSet presAssocID="{E41DF59E-0CDD-4A84-8E56-25A2DFE6B421}" presName="txSpace" presStyleCnt="0"/>
      <dgm:spPr/>
    </dgm:pt>
    <dgm:pt modelId="{5EC3E474-550C-4150-92A4-90D538E1557F}" type="pres">
      <dgm:prSet presAssocID="{E41DF59E-0CDD-4A84-8E56-25A2DFE6B421}" presName="desTx" presStyleLbl="revTx" presStyleIdx="3" presStyleCnt="4">
        <dgm:presLayoutVars/>
      </dgm:prSet>
      <dgm:spPr/>
    </dgm:pt>
  </dgm:ptLst>
  <dgm:cxnLst>
    <dgm:cxn modelId="{98F52C1F-54CC-4499-9098-1B09E4DDD2C8}" srcId="{E41DF59E-0CDD-4A84-8E56-25A2DFE6B421}" destId="{DDFBE5C5-AEA5-4362-B5FF-9775406B5087}" srcOrd="1" destOrd="0" parTransId="{8CF2D5A8-31EA-4C05-BBB2-C329E6E01C56}" sibTransId="{3856CD3C-CC92-413D-9715-EAF0DBD3C2DE}"/>
    <dgm:cxn modelId="{E0672422-F451-4DD4-8EFC-0F01225535DA}" srcId="{863A9CB3-9A2B-4B28-95D9-422954FA6D2D}" destId="{CDCC8D2B-3CFD-4ABF-A698-691A0A22AD7D}" srcOrd="0" destOrd="0" parTransId="{4039335F-AB73-4757-83E0-A3F4C9CF2623}" sibTransId="{5E3A93B1-5749-475E-8FE8-5CC88A402308}"/>
    <dgm:cxn modelId="{1146D438-E61F-6249-9387-96C13830A90C}" type="presOf" srcId="{CDCC8D2B-3CFD-4ABF-A698-691A0A22AD7D}" destId="{D42401E5-9FF3-4517-ABA5-0E298B04BE9D}" srcOrd="0" destOrd="0" presId="urn:microsoft.com/office/officeart/2018/5/layout/CenteredIconLabelDescriptionList"/>
    <dgm:cxn modelId="{8AEA9C51-E4FE-9242-8F35-FD0EEE6A4B9F}" type="presOf" srcId="{DDFBE5C5-AEA5-4362-B5FF-9775406B5087}" destId="{5EC3E474-550C-4150-92A4-90D538E1557F}" srcOrd="0" destOrd="1" presId="urn:microsoft.com/office/officeart/2018/5/layout/CenteredIconLabelDescriptionList"/>
    <dgm:cxn modelId="{9A958871-411E-4A45-87CC-1B279445B8C2}" type="presOf" srcId="{863A9CB3-9A2B-4B28-95D9-422954FA6D2D}" destId="{630BC737-C6AA-49C6-94AB-315E50B62E32}" srcOrd="0" destOrd="0" presId="urn:microsoft.com/office/officeart/2018/5/layout/CenteredIconLabelDescriptionList"/>
    <dgm:cxn modelId="{432ABE78-FF2A-4957-97C9-BF20E9ABBCB9}" srcId="{F4EC9488-4D66-452F-A17F-D738E67CD13D}" destId="{E41DF59E-0CDD-4A84-8E56-25A2DFE6B421}" srcOrd="1" destOrd="0" parTransId="{F93EB848-C4E5-4B91-8A7C-CBBFD3703B9F}" sibTransId="{14BEF3F1-DAEF-4396-8ED4-BC6B7EC23D67}"/>
    <dgm:cxn modelId="{3B865279-2930-426A-A8C8-434D97222FD7}" srcId="{863A9CB3-9A2B-4B28-95D9-422954FA6D2D}" destId="{7CC2C09A-376A-4733-A599-26D737C1929F}" srcOrd="1" destOrd="0" parTransId="{ED7E560A-16B3-4B9B-AEDB-D5271A3EE8B0}" sibTransId="{EAA5286B-8094-407B-AEB5-D6177883E592}"/>
    <dgm:cxn modelId="{29C4427D-0D38-4D70-9A88-C6678F34CC0F}" srcId="{E41DF59E-0CDD-4A84-8E56-25A2DFE6B421}" destId="{37A603F4-2F21-4849-90BE-C72A7070879E}" srcOrd="0" destOrd="0" parTransId="{AC0DC97D-EED5-4973-BAD3-A38CB91C077B}" sibTransId="{4698565A-B28E-473A-BACB-9C8DC40F07F6}"/>
    <dgm:cxn modelId="{C778619E-3757-FD40-AB6C-04CC531B1066}" type="presOf" srcId="{37A603F4-2F21-4849-90BE-C72A7070879E}" destId="{5EC3E474-550C-4150-92A4-90D538E1557F}" srcOrd="0" destOrd="0" presId="urn:microsoft.com/office/officeart/2018/5/layout/CenteredIconLabelDescriptionList"/>
    <dgm:cxn modelId="{5B791DB5-6D8A-7742-ACAA-F298022D104E}" type="presOf" srcId="{E41DF59E-0CDD-4A84-8E56-25A2DFE6B421}" destId="{7B290915-5E14-4D64-969A-67441D328B9E}" srcOrd="0" destOrd="0" presId="urn:microsoft.com/office/officeart/2018/5/layout/CenteredIconLabelDescriptionList"/>
    <dgm:cxn modelId="{753595D4-646C-E44B-BFAC-7FA87E5FA710}" type="presOf" srcId="{7CC2C09A-376A-4733-A599-26D737C1929F}" destId="{D42401E5-9FF3-4517-ABA5-0E298B04BE9D}" srcOrd="0" destOrd="1" presId="urn:microsoft.com/office/officeart/2018/5/layout/CenteredIconLabelDescriptionList"/>
    <dgm:cxn modelId="{0A5150E6-A1B4-4F86-AB73-5CEDC18D3714}" srcId="{F4EC9488-4D66-452F-A17F-D738E67CD13D}" destId="{863A9CB3-9A2B-4B28-95D9-422954FA6D2D}" srcOrd="0" destOrd="0" parTransId="{DE17585D-873D-49BA-AD63-FDCBBB2801CA}" sibTransId="{B9FFA1AB-8CAB-45CF-882D-F62F9C5DA9D5}"/>
    <dgm:cxn modelId="{B5BF0AF4-6646-FD4A-BA5B-E177E18EE2B0}" type="presOf" srcId="{F4EC9488-4D66-452F-A17F-D738E67CD13D}" destId="{82194E1E-3E61-4B53-B192-EE1E90B13C3F}" srcOrd="0" destOrd="0" presId="urn:microsoft.com/office/officeart/2018/5/layout/CenteredIconLabelDescriptionList"/>
    <dgm:cxn modelId="{6F16BD9E-08E8-D24B-9A0B-9C9CD9D37BDC}" type="presParOf" srcId="{82194E1E-3E61-4B53-B192-EE1E90B13C3F}" destId="{37C8955F-95DE-4C43-97F0-F06D9594108B}" srcOrd="0" destOrd="0" presId="urn:microsoft.com/office/officeart/2018/5/layout/CenteredIconLabelDescriptionList"/>
    <dgm:cxn modelId="{A58FA029-493F-7647-ABCB-5AB11ED72490}" type="presParOf" srcId="{37C8955F-95DE-4C43-97F0-F06D9594108B}" destId="{72C7087E-C184-4C3A-B177-5DD4AABBAA17}" srcOrd="0" destOrd="0" presId="urn:microsoft.com/office/officeart/2018/5/layout/CenteredIconLabelDescriptionList"/>
    <dgm:cxn modelId="{117E5330-2D7A-F14D-B6E6-D37B512A5862}" type="presParOf" srcId="{37C8955F-95DE-4C43-97F0-F06D9594108B}" destId="{5EF3D627-274A-491B-8D74-2891BFACFA47}" srcOrd="1" destOrd="0" presId="urn:microsoft.com/office/officeart/2018/5/layout/CenteredIconLabelDescriptionList"/>
    <dgm:cxn modelId="{8AC63DB4-32F9-C64F-84B7-7DFF46DB18B3}" type="presParOf" srcId="{37C8955F-95DE-4C43-97F0-F06D9594108B}" destId="{630BC737-C6AA-49C6-94AB-315E50B62E32}" srcOrd="2" destOrd="0" presId="urn:microsoft.com/office/officeart/2018/5/layout/CenteredIconLabelDescriptionList"/>
    <dgm:cxn modelId="{E2BFB11E-A357-CD46-BFD3-1C3F85FC87C0}" type="presParOf" srcId="{37C8955F-95DE-4C43-97F0-F06D9594108B}" destId="{58728B43-3CCB-404A-B3C7-2502ED541E77}" srcOrd="3" destOrd="0" presId="urn:microsoft.com/office/officeart/2018/5/layout/CenteredIconLabelDescriptionList"/>
    <dgm:cxn modelId="{08474D9C-C0C6-FA42-9456-4AD87C49B903}" type="presParOf" srcId="{37C8955F-95DE-4C43-97F0-F06D9594108B}" destId="{D42401E5-9FF3-4517-ABA5-0E298B04BE9D}" srcOrd="4" destOrd="0" presId="urn:microsoft.com/office/officeart/2018/5/layout/CenteredIconLabelDescriptionList"/>
    <dgm:cxn modelId="{E3FD3D27-4467-C246-A34A-B91D2E66A83E}" type="presParOf" srcId="{82194E1E-3E61-4B53-B192-EE1E90B13C3F}" destId="{ACEF6529-B770-4304-8D5A-89F06D5C7A4B}" srcOrd="1" destOrd="0" presId="urn:microsoft.com/office/officeart/2018/5/layout/CenteredIconLabelDescriptionList"/>
    <dgm:cxn modelId="{904C3308-F341-774F-BD64-F43BA5F156C4}" type="presParOf" srcId="{82194E1E-3E61-4B53-B192-EE1E90B13C3F}" destId="{6EE41DFE-73BE-46D3-83A0-3994C9207BEF}" srcOrd="2" destOrd="0" presId="urn:microsoft.com/office/officeart/2018/5/layout/CenteredIconLabelDescriptionList"/>
    <dgm:cxn modelId="{2396ED82-5FA0-0D47-9D15-F6416A9B3F75}" type="presParOf" srcId="{6EE41DFE-73BE-46D3-83A0-3994C9207BEF}" destId="{03375A53-31CA-418F-9603-9E2F9B9D7FBB}" srcOrd="0" destOrd="0" presId="urn:microsoft.com/office/officeart/2018/5/layout/CenteredIconLabelDescriptionList"/>
    <dgm:cxn modelId="{AF3A83C5-0EE8-014C-A8BA-F9592C9886FC}" type="presParOf" srcId="{6EE41DFE-73BE-46D3-83A0-3994C9207BEF}" destId="{B406BE36-0E97-4549-BA07-FE2438357F01}" srcOrd="1" destOrd="0" presId="urn:microsoft.com/office/officeart/2018/5/layout/CenteredIconLabelDescriptionList"/>
    <dgm:cxn modelId="{A86721DA-EF6B-D444-A1B2-3A56C632358D}" type="presParOf" srcId="{6EE41DFE-73BE-46D3-83A0-3994C9207BEF}" destId="{7B290915-5E14-4D64-969A-67441D328B9E}" srcOrd="2" destOrd="0" presId="urn:microsoft.com/office/officeart/2018/5/layout/CenteredIconLabelDescriptionList"/>
    <dgm:cxn modelId="{3A03A252-41C3-6B40-B6C8-47528CC228BB}" type="presParOf" srcId="{6EE41DFE-73BE-46D3-83A0-3994C9207BEF}" destId="{D5432362-8737-43FB-AC45-E47B421D04F2}" srcOrd="3" destOrd="0" presId="urn:microsoft.com/office/officeart/2018/5/layout/CenteredIconLabelDescriptionList"/>
    <dgm:cxn modelId="{F1CE4424-0E9F-1A4F-9418-E9E2E6D01E55}" type="presParOf" srcId="{6EE41DFE-73BE-46D3-83A0-3994C9207BEF}" destId="{5EC3E474-550C-4150-92A4-90D538E1557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DDF558-1BEC-451C-8B7D-6FEC3FE245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F2B356-EF56-418A-BE47-3516CDDADE94}">
      <dgm:prSet/>
      <dgm:spPr/>
      <dgm:t>
        <a:bodyPr/>
        <a:lstStyle/>
        <a:p>
          <a:r>
            <a:rPr lang="en-US"/>
            <a:t>对于有序整数列表使用差值存储可以减少存储空间</a:t>
          </a:r>
        </a:p>
      </dgm:t>
    </dgm:pt>
    <dgm:pt modelId="{F90BBBCB-991C-42DF-9B22-C9B52C4AE015}" type="parTrans" cxnId="{F7CA63F6-C5A7-4690-AA9A-807F2C697260}">
      <dgm:prSet/>
      <dgm:spPr/>
      <dgm:t>
        <a:bodyPr/>
        <a:lstStyle/>
        <a:p>
          <a:endParaRPr lang="en-US"/>
        </a:p>
      </dgm:t>
    </dgm:pt>
    <dgm:pt modelId="{F1F42657-4446-41EF-A187-1FA3D5BB59F1}" type="sibTrans" cxnId="{F7CA63F6-C5A7-4690-AA9A-807F2C697260}">
      <dgm:prSet/>
      <dgm:spPr/>
      <dgm:t>
        <a:bodyPr/>
        <a:lstStyle/>
        <a:p>
          <a:endParaRPr lang="en-US"/>
        </a:p>
      </dgm:t>
    </dgm:pt>
    <dgm:pt modelId="{B0122457-AF71-42D8-9699-B567DD66D19F}">
      <dgm:prSet/>
      <dgm:spPr/>
      <dgm:t>
        <a:bodyPr/>
        <a:lstStyle/>
        <a:p>
          <a:r>
            <a:rPr lang="en-US" i="0" dirty="0"/>
            <a:t>[73, 300, 302, 332, 343, 372] =&gt; [73, 227, 2, 30, 11, 29]</a:t>
          </a:r>
          <a:endParaRPr lang="en-US" dirty="0"/>
        </a:p>
      </dgm:t>
    </dgm:pt>
    <dgm:pt modelId="{77743B0A-4619-4B52-9BAA-A4FB4BB10263}" type="parTrans" cxnId="{338A71CD-409A-42EE-8909-B5DB7EF54DAD}">
      <dgm:prSet/>
      <dgm:spPr/>
      <dgm:t>
        <a:bodyPr/>
        <a:lstStyle/>
        <a:p>
          <a:endParaRPr lang="en-US"/>
        </a:p>
      </dgm:t>
    </dgm:pt>
    <dgm:pt modelId="{4E7EE7E4-27C3-4EDD-9480-F8F2B9CBE501}" type="sibTrans" cxnId="{338A71CD-409A-42EE-8909-B5DB7EF54DAD}">
      <dgm:prSet/>
      <dgm:spPr/>
      <dgm:t>
        <a:bodyPr/>
        <a:lstStyle/>
        <a:p>
          <a:endParaRPr lang="en-US"/>
        </a:p>
      </dgm:t>
    </dgm:pt>
    <dgm:pt modelId="{0B3EAE11-8924-40C6-8405-6F523206C18E}">
      <dgm:prSet/>
      <dgm:spPr/>
      <dgm:t>
        <a:bodyPr/>
        <a:lstStyle/>
        <a:p>
          <a:r>
            <a:rPr lang="en-US"/>
            <a:t>在需要保存有序整数列表的地方</a:t>
          </a:r>
          <a:r>
            <a:rPr lang="zh-CN"/>
            <a:t>，</a:t>
          </a:r>
          <a:r>
            <a:rPr lang="en-US"/>
            <a:t>都会使用差值存储</a:t>
          </a:r>
          <a:r>
            <a:rPr lang="zh-CN"/>
            <a:t>。</a:t>
          </a:r>
          <a:endParaRPr lang="en-US"/>
        </a:p>
      </dgm:t>
    </dgm:pt>
    <dgm:pt modelId="{3B441FC1-7466-4AD2-A4AA-2FB7D080FD2D}" type="parTrans" cxnId="{6CCA5824-3833-49CA-A7A4-E2CB020088DC}">
      <dgm:prSet/>
      <dgm:spPr/>
      <dgm:t>
        <a:bodyPr/>
        <a:lstStyle/>
        <a:p>
          <a:endParaRPr lang="en-US"/>
        </a:p>
      </dgm:t>
    </dgm:pt>
    <dgm:pt modelId="{0B181E35-5148-4C51-AF9B-7B44A3456D68}" type="sibTrans" cxnId="{6CCA5824-3833-49CA-A7A4-E2CB020088DC}">
      <dgm:prSet/>
      <dgm:spPr/>
      <dgm:t>
        <a:bodyPr/>
        <a:lstStyle/>
        <a:p>
          <a:endParaRPr lang="en-US"/>
        </a:p>
      </dgm:t>
    </dgm:pt>
    <dgm:pt modelId="{B207877B-CBE6-4EF2-BBA3-FDF9FDF1441D}">
      <dgm:prSet/>
      <dgm:spPr/>
      <dgm:t>
        <a:bodyPr/>
        <a:lstStyle/>
        <a:p>
          <a:r>
            <a:rPr lang="en-US" i="0"/>
            <a:t>Postings:</a:t>
          </a:r>
          <a:r>
            <a:rPr lang="zh-CN" i="0"/>
            <a:t> </a:t>
          </a:r>
          <a:r>
            <a:rPr lang="en-US" i="0"/>
            <a:t>docId</a:t>
          </a:r>
          <a:r>
            <a:rPr lang="zh-CN" i="0"/>
            <a:t> </a:t>
          </a:r>
          <a:r>
            <a:rPr lang="en-US" i="0"/>
            <a:t>List</a:t>
          </a:r>
          <a:endParaRPr lang="en-US"/>
        </a:p>
      </dgm:t>
    </dgm:pt>
    <dgm:pt modelId="{A1C50675-3FF4-48E2-89CA-E273FD81487C}" type="parTrans" cxnId="{876FD593-D81C-4EBE-9140-41525B83BC17}">
      <dgm:prSet/>
      <dgm:spPr/>
      <dgm:t>
        <a:bodyPr/>
        <a:lstStyle/>
        <a:p>
          <a:endParaRPr lang="en-US"/>
        </a:p>
      </dgm:t>
    </dgm:pt>
    <dgm:pt modelId="{724D7A9D-D4F2-430D-BEC6-2F793BD36D2C}" type="sibTrans" cxnId="{876FD593-D81C-4EBE-9140-41525B83BC17}">
      <dgm:prSet/>
      <dgm:spPr/>
      <dgm:t>
        <a:bodyPr/>
        <a:lstStyle/>
        <a:p>
          <a:endParaRPr lang="en-US"/>
        </a:p>
      </dgm:t>
    </dgm:pt>
    <dgm:pt modelId="{C87906A3-B0E5-4B82-BBDA-3CAE4B9390E6}">
      <dgm:prSet/>
      <dgm:spPr/>
      <dgm:t>
        <a:bodyPr/>
        <a:lstStyle/>
        <a:p>
          <a:r>
            <a:rPr lang="en-US" i="0"/>
            <a:t>Postings:</a:t>
          </a:r>
          <a:r>
            <a:rPr lang="zh-CN" i="0"/>
            <a:t> </a:t>
          </a:r>
          <a:r>
            <a:rPr lang="en-US" i="0"/>
            <a:t>Pos</a:t>
          </a:r>
          <a:r>
            <a:rPr lang="zh-CN" i="0"/>
            <a:t>，</a:t>
          </a:r>
          <a:r>
            <a:rPr lang="en-US" i="0"/>
            <a:t>offset</a:t>
          </a:r>
          <a:endParaRPr lang="en-US"/>
        </a:p>
      </dgm:t>
    </dgm:pt>
    <dgm:pt modelId="{EFD1459B-B72F-4EBC-BD87-679748D3B65B}" type="parTrans" cxnId="{33FF1399-3C21-4A4E-A92F-F53AE645EB77}">
      <dgm:prSet/>
      <dgm:spPr/>
      <dgm:t>
        <a:bodyPr/>
        <a:lstStyle/>
        <a:p>
          <a:endParaRPr lang="en-US"/>
        </a:p>
      </dgm:t>
    </dgm:pt>
    <dgm:pt modelId="{F9D3402C-9432-4E61-BF7C-373D26C52A0F}" type="sibTrans" cxnId="{33FF1399-3C21-4A4E-A92F-F53AE645EB77}">
      <dgm:prSet/>
      <dgm:spPr/>
      <dgm:t>
        <a:bodyPr/>
        <a:lstStyle/>
        <a:p>
          <a:endParaRPr lang="en-US"/>
        </a:p>
      </dgm:t>
    </dgm:pt>
    <dgm:pt modelId="{6E770577-F04D-4994-8872-9DCB84B16D5E}">
      <dgm:prSet/>
      <dgm:spPr/>
      <dgm:t>
        <a:bodyPr/>
        <a:lstStyle/>
        <a:p>
          <a:r>
            <a:rPr lang="en-US" i="0"/>
            <a:t>SkipList:</a:t>
          </a:r>
          <a:r>
            <a:rPr lang="zh-CN" i="0"/>
            <a:t> </a:t>
          </a:r>
          <a:r>
            <a:rPr lang="en-US" i="0"/>
            <a:t>docId</a:t>
          </a:r>
          <a:r>
            <a:rPr lang="zh-CN" i="0"/>
            <a:t> </a:t>
          </a:r>
          <a:r>
            <a:rPr lang="en-US" i="0"/>
            <a:t>List</a:t>
          </a:r>
          <a:endParaRPr lang="en-US"/>
        </a:p>
      </dgm:t>
    </dgm:pt>
    <dgm:pt modelId="{5EEFF97D-1BC6-42B1-9382-7CCF6F3357D0}" type="parTrans" cxnId="{42585A2A-6545-4916-8DFA-7D8EA9DE4CB3}">
      <dgm:prSet/>
      <dgm:spPr/>
      <dgm:t>
        <a:bodyPr/>
        <a:lstStyle/>
        <a:p>
          <a:endParaRPr lang="en-US"/>
        </a:p>
      </dgm:t>
    </dgm:pt>
    <dgm:pt modelId="{28682818-3E94-4232-BA83-4F087198421E}" type="sibTrans" cxnId="{42585A2A-6545-4916-8DFA-7D8EA9DE4CB3}">
      <dgm:prSet/>
      <dgm:spPr/>
      <dgm:t>
        <a:bodyPr/>
        <a:lstStyle/>
        <a:p>
          <a:endParaRPr lang="en-US"/>
        </a:p>
      </dgm:t>
    </dgm:pt>
    <dgm:pt modelId="{923E0066-9940-E941-9542-995F258E9DE3}">
      <dgm:prSet/>
      <dgm:spPr/>
      <dgm:t>
        <a:bodyPr/>
        <a:lstStyle/>
        <a:p>
          <a:r>
            <a:rPr lang="en-US" altLang="zh-CN" dirty="0"/>
            <a:t>9bit</a:t>
          </a:r>
          <a:r>
            <a:rPr lang="zh-CN" altLang="en-US" dirty="0"/>
            <a:t> * </a:t>
          </a:r>
          <a:r>
            <a:rPr lang="en-US" altLang="zh-CN" dirty="0"/>
            <a:t>6</a:t>
          </a:r>
          <a:r>
            <a:rPr lang="zh-CN" altLang="en-US" dirty="0"/>
            <a:t> </a:t>
          </a:r>
          <a:r>
            <a:rPr lang="en-US" altLang="zh-CN" dirty="0"/>
            <a:t>=</a:t>
          </a:r>
          <a:r>
            <a:rPr lang="zh-CN" altLang="en-US" dirty="0"/>
            <a:t> </a:t>
          </a:r>
          <a:r>
            <a:rPr lang="en-US" altLang="zh-CN" dirty="0"/>
            <a:t>54bit</a:t>
          </a:r>
          <a:r>
            <a:rPr lang="zh-CN" altLang="en-US" dirty="0"/>
            <a:t> </a:t>
          </a:r>
          <a:r>
            <a:rPr lang="en-US" altLang="zh-CN" dirty="0"/>
            <a:t>=&gt;</a:t>
          </a:r>
          <a:r>
            <a:rPr lang="zh-CN" altLang="en-US" dirty="0"/>
            <a:t> </a:t>
          </a:r>
          <a:r>
            <a:rPr lang="en-US" altLang="zh-CN" dirty="0"/>
            <a:t>8bit</a:t>
          </a:r>
          <a:r>
            <a:rPr lang="zh-CN" altLang="en-US" dirty="0"/>
            <a:t> * </a:t>
          </a:r>
          <a:r>
            <a:rPr lang="en-US" altLang="zh-CN" dirty="0"/>
            <a:t>6</a:t>
          </a:r>
          <a:r>
            <a:rPr lang="zh-CN" altLang="en-US" dirty="0"/>
            <a:t> </a:t>
          </a:r>
          <a:r>
            <a:rPr lang="en-US" altLang="zh-CN" dirty="0"/>
            <a:t>=</a:t>
          </a:r>
          <a:r>
            <a:rPr lang="zh-CN" altLang="en-US" dirty="0"/>
            <a:t> </a:t>
          </a:r>
          <a:r>
            <a:rPr lang="en-US" altLang="zh-CN" dirty="0"/>
            <a:t>48</a:t>
          </a:r>
          <a:r>
            <a:rPr lang="zh-CN" altLang="en-US" dirty="0"/>
            <a:t> </a:t>
          </a:r>
          <a:r>
            <a:rPr lang="en-US" altLang="zh-CN" dirty="0"/>
            <a:t>bit</a:t>
          </a:r>
          <a:endParaRPr lang="en-US" dirty="0"/>
        </a:p>
      </dgm:t>
    </dgm:pt>
    <dgm:pt modelId="{21707312-C121-4C45-B0DD-A50312135CA2}" type="parTrans" cxnId="{B741C359-8363-9948-BC24-C9ACAA4F32E1}">
      <dgm:prSet/>
      <dgm:spPr/>
      <dgm:t>
        <a:bodyPr/>
        <a:lstStyle/>
        <a:p>
          <a:endParaRPr lang="en-US"/>
        </a:p>
      </dgm:t>
    </dgm:pt>
    <dgm:pt modelId="{6AD791D6-9BF8-A247-B828-99456D0D20C5}" type="sibTrans" cxnId="{B741C359-8363-9948-BC24-C9ACAA4F32E1}">
      <dgm:prSet/>
      <dgm:spPr/>
      <dgm:t>
        <a:bodyPr/>
        <a:lstStyle/>
        <a:p>
          <a:endParaRPr lang="en-US"/>
        </a:p>
      </dgm:t>
    </dgm:pt>
    <dgm:pt modelId="{BE129F9A-58AA-6F4F-AC4F-0E194ED9617D}" type="pres">
      <dgm:prSet presAssocID="{6FDDF558-1BEC-451C-8B7D-6FEC3FE24515}" presName="linear" presStyleCnt="0">
        <dgm:presLayoutVars>
          <dgm:animLvl val="lvl"/>
          <dgm:resizeHandles val="exact"/>
        </dgm:presLayoutVars>
      </dgm:prSet>
      <dgm:spPr/>
    </dgm:pt>
    <dgm:pt modelId="{952B6264-8037-8C42-9071-D5D5216E37B5}" type="pres">
      <dgm:prSet presAssocID="{13F2B356-EF56-418A-BE47-3516CDDADE94}" presName="parentText" presStyleLbl="node1" presStyleIdx="0" presStyleCnt="2">
        <dgm:presLayoutVars>
          <dgm:chMax val="0"/>
          <dgm:bulletEnabled val="1"/>
        </dgm:presLayoutVars>
      </dgm:prSet>
      <dgm:spPr/>
    </dgm:pt>
    <dgm:pt modelId="{6B339263-F1F3-A645-95DC-5F8D77504ABE}" type="pres">
      <dgm:prSet presAssocID="{13F2B356-EF56-418A-BE47-3516CDDADE94}" presName="childText" presStyleLbl="revTx" presStyleIdx="0" presStyleCnt="2">
        <dgm:presLayoutVars>
          <dgm:bulletEnabled val="1"/>
        </dgm:presLayoutVars>
      </dgm:prSet>
      <dgm:spPr/>
    </dgm:pt>
    <dgm:pt modelId="{E1012C63-6D3B-9948-A4F6-FC26A5FA8702}" type="pres">
      <dgm:prSet presAssocID="{0B3EAE11-8924-40C6-8405-6F523206C18E}" presName="parentText" presStyleLbl="node1" presStyleIdx="1" presStyleCnt="2">
        <dgm:presLayoutVars>
          <dgm:chMax val="0"/>
          <dgm:bulletEnabled val="1"/>
        </dgm:presLayoutVars>
      </dgm:prSet>
      <dgm:spPr/>
    </dgm:pt>
    <dgm:pt modelId="{F870EBA2-CF23-A340-B9F6-22DC16B736F7}" type="pres">
      <dgm:prSet presAssocID="{0B3EAE11-8924-40C6-8405-6F523206C18E}" presName="childText" presStyleLbl="revTx" presStyleIdx="1" presStyleCnt="2">
        <dgm:presLayoutVars>
          <dgm:bulletEnabled val="1"/>
        </dgm:presLayoutVars>
      </dgm:prSet>
      <dgm:spPr/>
    </dgm:pt>
  </dgm:ptLst>
  <dgm:cxnLst>
    <dgm:cxn modelId="{6CCA5824-3833-49CA-A7A4-E2CB020088DC}" srcId="{6FDDF558-1BEC-451C-8B7D-6FEC3FE24515}" destId="{0B3EAE11-8924-40C6-8405-6F523206C18E}" srcOrd="1" destOrd="0" parTransId="{3B441FC1-7466-4AD2-A4AA-2FB7D080FD2D}" sibTransId="{0B181E35-5148-4C51-AF9B-7B44A3456D68}"/>
    <dgm:cxn modelId="{42585A2A-6545-4916-8DFA-7D8EA9DE4CB3}" srcId="{0B3EAE11-8924-40C6-8405-6F523206C18E}" destId="{6E770577-F04D-4994-8872-9DCB84B16D5E}" srcOrd="2" destOrd="0" parTransId="{5EEFF97D-1BC6-42B1-9382-7CCF6F3357D0}" sibTransId="{28682818-3E94-4232-BA83-4F087198421E}"/>
    <dgm:cxn modelId="{986ACB43-168C-1A4C-AC3E-F565879947FB}" type="presOf" srcId="{0B3EAE11-8924-40C6-8405-6F523206C18E}" destId="{E1012C63-6D3B-9948-A4F6-FC26A5FA8702}" srcOrd="0" destOrd="0" presId="urn:microsoft.com/office/officeart/2005/8/layout/vList2"/>
    <dgm:cxn modelId="{B741C359-8363-9948-BC24-C9ACAA4F32E1}" srcId="{13F2B356-EF56-418A-BE47-3516CDDADE94}" destId="{923E0066-9940-E941-9542-995F258E9DE3}" srcOrd="1" destOrd="0" parTransId="{21707312-C121-4C45-B0DD-A50312135CA2}" sibTransId="{6AD791D6-9BF8-A247-B828-99456D0D20C5}"/>
    <dgm:cxn modelId="{9264E15B-0038-7448-A900-DEB412BE94D6}" type="presOf" srcId="{6FDDF558-1BEC-451C-8B7D-6FEC3FE24515}" destId="{BE129F9A-58AA-6F4F-AC4F-0E194ED9617D}" srcOrd="0" destOrd="0" presId="urn:microsoft.com/office/officeart/2005/8/layout/vList2"/>
    <dgm:cxn modelId="{85595B68-EB63-EC4F-A414-99D32926C009}" type="presOf" srcId="{B207877B-CBE6-4EF2-BBA3-FDF9FDF1441D}" destId="{F870EBA2-CF23-A340-B9F6-22DC16B736F7}" srcOrd="0" destOrd="0" presId="urn:microsoft.com/office/officeart/2005/8/layout/vList2"/>
    <dgm:cxn modelId="{544AC282-F0AC-8E4F-9BAA-F248FAFBFC02}" type="presOf" srcId="{6E770577-F04D-4994-8872-9DCB84B16D5E}" destId="{F870EBA2-CF23-A340-B9F6-22DC16B736F7}" srcOrd="0" destOrd="2" presId="urn:microsoft.com/office/officeart/2005/8/layout/vList2"/>
    <dgm:cxn modelId="{6342B28B-1B18-5349-824E-B307E29D822E}" type="presOf" srcId="{923E0066-9940-E941-9542-995F258E9DE3}" destId="{6B339263-F1F3-A645-95DC-5F8D77504ABE}" srcOrd="0" destOrd="1" presId="urn:microsoft.com/office/officeart/2005/8/layout/vList2"/>
    <dgm:cxn modelId="{876FD593-D81C-4EBE-9140-41525B83BC17}" srcId="{0B3EAE11-8924-40C6-8405-6F523206C18E}" destId="{B207877B-CBE6-4EF2-BBA3-FDF9FDF1441D}" srcOrd="0" destOrd="0" parTransId="{A1C50675-3FF4-48E2-89CA-E273FD81487C}" sibTransId="{724D7A9D-D4F2-430D-BEC6-2F793BD36D2C}"/>
    <dgm:cxn modelId="{33FF1399-3C21-4A4E-A92F-F53AE645EB77}" srcId="{0B3EAE11-8924-40C6-8405-6F523206C18E}" destId="{C87906A3-B0E5-4B82-BBDA-3CAE4B9390E6}" srcOrd="1" destOrd="0" parTransId="{EFD1459B-B72F-4EBC-BD87-679748D3B65B}" sibTransId="{F9D3402C-9432-4E61-BF7C-373D26C52A0F}"/>
    <dgm:cxn modelId="{7AF2E899-F5FD-3B46-8D9D-E28EC3B26378}" type="presOf" srcId="{C87906A3-B0E5-4B82-BBDA-3CAE4B9390E6}" destId="{F870EBA2-CF23-A340-B9F6-22DC16B736F7}" srcOrd="0" destOrd="1" presId="urn:microsoft.com/office/officeart/2005/8/layout/vList2"/>
    <dgm:cxn modelId="{A950C6C6-89B7-5B42-A00C-C2A42EB36E8D}" type="presOf" srcId="{13F2B356-EF56-418A-BE47-3516CDDADE94}" destId="{952B6264-8037-8C42-9071-D5D5216E37B5}" srcOrd="0" destOrd="0" presId="urn:microsoft.com/office/officeart/2005/8/layout/vList2"/>
    <dgm:cxn modelId="{7F1580CB-87C5-D840-B28A-7ED4D71EABCE}" type="presOf" srcId="{B0122457-AF71-42D8-9699-B567DD66D19F}" destId="{6B339263-F1F3-A645-95DC-5F8D77504ABE}" srcOrd="0" destOrd="0" presId="urn:microsoft.com/office/officeart/2005/8/layout/vList2"/>
    <dgm:cxn modelId="{338A71CD-409A-42EE-8909-B5DB7EF54DAD}" srcId="{13F2B356-EF56-418A-BE47-3516CDDADE94}" destId="{B0122457-AF71-42D8-9699-B567DD66D19F}" srcOrd="0" destOrd="0" parTransId="{77743B0A-4619-4B52-9BAA-A4FB4BB10263}" sibTransId="{4E7EE7E4-27C3-4EDD-9480-F8F2B9CBE501}"/>
    <dgm:cxn modelId="{F7CA63F6-C5A7-4690-AA9A-807F2C697260}" srcId="{6FDDF558-1BEC-451C-8B7D-6FEC3FE24515}" destId="{13F2B356-EF56-418A-BE47-3516CDDADE94}" srcOrd="0" destOrd="0" parTransId="{F90BBBCB-991C-42DF-9B22-C9B52C4AE015}" sibTransId="{F1F42657-4446-41EF-A187-1FA3D5BB59F1}"/>
    <dgm:cxn modelId="{955083B6-3384-2D4A-A99B-01D15A9D5C8C}" type="presParOf" srcId="{BE129F9A-58AA-6F4F-AC4F-0E194ED9617D}" destId="{952B6264-8037-8C42-9071-D5D5216E37B5}" srcOrd="0" destOrd="0" presId="urn:microsoft.com/office/officeart/2005/8/layout/vList2"/>
    <dgm:cxn modelId="{9E6F4258-AA04-9E45-A8B1-F4A79C4C6E63}" type="presParOf" srcId="{BE129F9A-58AA-6F4F-AC4F-0E194ED9617D}" destId="{6B339263-F1F3-A645-95DC-5F8D77504ABE}" srcOrd="1" destOrd="0" presId="urn:microsoft.com/office/officeart/2005/8/layout/vList2"/>
    <dgm:cxn modelId="{C1BB2572-83E7-D14B-9AA2-8062A9729A01}" type="presParOf" srcId="{BE129F9A-58AA-6F4F-AC4F-0E194ED9617D}" destId="{E1012C63-6D3B-9948-A4F6-FC26A5FA8702}" srcOrd="2" destOrd="0" presId="urn:microsoft.com/office/officeart/2005/8/layout/vList2"/>
    <dgm:cxn modelId="{D8F1F7C8-45FD-204A-8A8C-40AE2F3B3CF0}" type="presParOf" srcId="{BE129F9A-58AA-6F4F-AC4F-0E194ED9617D}" destId="{F870EBA2-CF23-A340-B9F6-22DC16B736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857D0-8891-994A-A9A4-0B3A55D9FEAF}">
      <dsp:nvSpPr>
        <dsp:cNvPr id="0" name=""/>
        <dsp:cNvSpPr/>
      </dsp:nvSpPr>
      <dsp:spPr>
        <a:xfrm>
          <a:off x="0" y="232259"/>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高效的基于java的全文检索库</a:t>
          </a:r>
          <a:r>
            <a:rPr lang="zh-CN" sz="1300" i="1" kern="1200" baseline="0"/>
            <a:t>。</a:t>
          </a:r>
          <a:endParaRPr lang="en-US" sz="1300" kern="1200"/>
        </a:p>
      </dsp:txBody>
      <dsp:txXfrm>
        <a:off x="0" y="232259"/>
        <a:ext cx="6176776" cy="634725"/>
      </dsp:txXfrm>
    </dsp:sp>
    <dsp:sp modelId="{E80161BA-C780-554E-BA59-858D9D9CEC06}">
      <dsp:nvSpPr>
        <dsp:cNvPr id="0" name=""/>
        <dsp:cNvSpPr/>
      </dsp:nvSpPr>
      <dsp:spPr>
        <a:xfrm>
          <a:off x="308838" y="40379"/>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a:t>
          </a:r>
          <a:endParaRPr lang="en-US" sz="1300" kern="1200"/>
        </a:p>
      </dsp:txBody>
      <dsp:txXfrm>
        <a:off x="327572" y="59113"/>
        <a:ext cx="4286275" cy="346292"/>
      </dsp:txXfrm>
    </dsp:sp>
    <dsp:sp modelId="{A25FC9AF-BF74-164B-9B13-BD50418ED58F}">
      <dsp:nvSpPr>
        <dsp:cNvPr id="0" name=""/>
        <dsp:cNvSpPr/>
      </dsp:nvSpPr>
      <dsp:spPr>
        <a:xfrm>
          <a:off x="0" y="1129065"/>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基于Lucene的分布式搜索引擎</a:t>
          </a:r>
          <a:r>
            <a:rPr lang="zh-CN" sz="1300" i="0" kern="1200" baseline="0"/>
            <a:t>。</a:t>
          </a:r>
          <a:endParaRPr lang="en-US" sz="1300" kern="1200"/>
        </a:p>
      </dsp:txBody>
      <dsp:txXfrm>
        <a:off x="0" y="1129065"/>
        <a:ext cx="6176776" cy="634725"/>
      </dsp:txXfrm>
    </dsp:sp>
    <dsp:sp modelId="{5D21905D-5A74-1047-95FC-E679A0F4B222}">
      <dsp:nvSpPr>
        <dsp:cNvPr id="0" name=""/>
        <dsp:cNvSpPr/>
      </dsp:nvSpPr>
      <dsp:spPr>
        <a:xfrm>
          <a:off x="308838" y="937185"/>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Elasticsearch</a:t>
          </a:r>
          <a:endParaRPr lang="en-US" sz="1300" kern="1200"/>
        </a:p>
      </dsp:txBody>
      <dsp:txXfrm>
        <a:off x="327572" y="955919"/>
        <a:ext cx="4286275" cy="346292"/>
      </dsp:txXfrm>
    </dsp:sp>
    <dsp:sp modelId="{C1141F46-8629-644A-AB18-2D80C138A1BC}">
      <dsp:nvSpPr>
        <dsp:cNvPr id="0" name=""/>
        <dsp:cNvSpPr/>
      </dsp:nvSpPr>
      <dsp:spPr>
        <a:xfrm>
          <a:off x="0" y="2025870"/>
          <a:ext cx="6176776"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Lucene是单机的</a:t>
          </a:r>
          <a:r>
            <a:rPr lang="zh-CN" sz="1300" i="0" kern="1200" baseline="0"/>
            <a:t>，</a:t>
          </a:r>
          <a:r>
            <a:rPr lang="en-US" sz="1300" i="0" kern="1200" baseline="0"/>
            <a:t>提供基本的文档索引和查询功能</a:t>
          </a:r>
          <a:endParaRPr lang="en-US" sz="1300" kern="1200"/>
        </a:p>
        <a:p>
          <a:pPr marL="114300" lvl="1" indent="-114300" algn="l" defTabSz="577850">
            <a:lnSpc>
              <a:spcPct val="90000"/>
            </a:lnSpc>
            <a:spcBef>
              <a:spcPct val="0"/>
            </a:spcBef>
            <a:spcAft>
              <a:spcPct val="15000"/>
            </a:spcAft>
            <a:buChar char="•"/>
          </a:pPr>
          <a:r>
            <a:rPr lang="en-US" sz="1300" i="0" kern="1200" baseline="0" dirty="0" err="1"/>
            <a:t>Elasticsearch是分布式的</a:t>
          </a:r>
          <a:r>
            <a:rPr lang="zh-CN" sz="1300" i="0" kern="1200" baseline="0" dirty="0"/>
            <a:t>，</a:t>
          </a:r>
          <a:r>
            <a:rPr lang="en-US" sz="1300" i="0" kern="1200" baseline="0" dirty="0" err="1"/>
            <a:t>在Lucene基础上提供了分布式能力</a:t>
          </a:r>
          <a:r>
            <a:rPr lang="en-US" sz="1300" i="0" kern="1200" baseline="0" dirty="0"/>
            <a:t>(</a:t>
          </a:r>
          <a:r>
            <a:rPr lang="en-US" sz="1300" i="0" kern="1200" baseline="0" dirty="0" err="1"/>
            <a:t>集群管理</a:t>
          </a:r>
          <a:r>
            <a:rPr lang="en-US" sz="1300" i="0" kern="1200" baseline="0" dirty="0"/>
            <a:t>,</a:t>
          </a:r>
          <a:r>
            <a:rPr lang="zh-CN" sz="1300" i="0" kern="1200" baseline="0" dirty="0"/>
            <a:t> </a:t>
          </a:r>
          <a:r>
            <a:rPr lang="en-US" sz="1300" i="0" kern="1200" baseline="0" dirty="0"/>
            <a:t>Index</a:t>
          </a:r>
          <a:r>
            <a:rPr lang="zh-CN" sz="1300" i="0" kern="1200" baseline="0" dirty="0"/>
            <a:t> </a:t>
          </a:r>
          <a:r>
            <a:rPr lang="en-US" sz="1300" i="0" kern="1200" baseline="0" dirty="0"/>
            <a:t>Shard,</a:t>
          </a:r>
          <a:r>
            <a:rPr lang="zh-CN" sz="1300" i="0" kern="1200" baseline="0" dirty="0"/>
            <a:t> </a:t>
          </a:r>
          <a:r>
            <a:rPr lang="en-US" sz="1300" i="0" kern="1200" baseline="0" dirty="0"/>
            <a:t>Shard</a:t>
          </a:r>
          <a:r>
            <a:rPr lang="zh-CN" sz="1300" i="0" kern="1200" baseline="0" dirty="0"/>
            <a:t> </a:t>
          </a:r>
          <a:r>
            <a:rPr lang="en-US" sz="1300" i="0" kern="1200" baseline="0" dirty="0"/>
            <a:t>Replica)</a:t>
          </a:r>
          <a:r>
            <a:rPr lang="zh-CN" sz="1300" i="0" kern="1200" baseline="0" dirty="0"/>
            <a:t>，</a:t>
          </a:r>
          <a:r>
            <a:rPr lang="en-US" sz="1300" i="0" kern="1200" baseline="0" dirty="0" err="1"/>
            <a:t>事务日志</a:t>
          </a:r>
          <a:r>
            <a:rPr lang="zh-CN" sz="1300" i="0" kern="1200" baseline="0" dirty="0"/>
            <a:t>，</a:t>
          </a:r>
          <a:r>
            <a:rPr lang="en-US" sz="1300" i="0" kern="1200" baseline="0" dirty="0" err="1"/>
            <a:t>部分更新等功能</a:t>
          </a:r>
          <a:endParaRPr lang="en-US" sz="1300" kern="1200" dirty="0"/>
        </a:p>
        <a:p>
          <a:pPr marL="114300" lvl="1" indent="-114300" algn="l" defTabSz="577850">
            <a:lnSpc>
              <a:spcPct val="90000"/>
            </a:lnSpc>
            <a:spcBef>
              <a:spcPct val="0"/>
            </a:spcBef>
            <a:spcAft>
              <a:spcPct val="15000"/>
            </a:spcAft>
            <a:buChar char="•"/>
          </a:pPr>
          <a:r>
            <a:rPr lang="en-US" sz="1300" i="0" kern="1200" baseline="0"/>
            <a:t>图中有4个shard</a:t>
          </a:r>
          <a:r>
            <a:rPr lang="zh-CN" sz="1300" i="0" kern="1200" baseline="0"/>
            <a:t>，</a:t>
          </a:r>
          <a:r>
            <a:rPr lang="en-US" sz="1300" i="0" kern="1200" baseline="0"/>
            <a:t>4个replic</a:t>
          </a:r>
          <a:r>
            <a:rPr lang="zh-CN" sz="1300" i="0" kern="1200" baseline="0"/>
            <a:t>。</a:t>
          </a:r>
          <a:r>
            <a:rPr lang="en-US" sz="1300" i="0" kern="1200" baseline="0"/>
            <a:t>每个shard底层都是一个Lucene索引</a:t>
          </a:r>
          <a:endParaRPr lang="en-US" sz="1300" kern="1200"/>
        </a:p>
      </dsp:txBody>
      <dsp:txXfrm>
        <a:off x="0" y="2025870"/>
        <a:ext cx="6176776" cy="1515150"/>
      </dsp:txXfrm>
    </dsp:sp>
    <dsp:sp modelId="{48B26F41-B067-AF4D-B2FD-3D9331B718DD}">
      <dsp:nvSpPr>
        <dsp:cNvPr id="0" name=""/>
        <dsp:cNvSpPr/>
      </dsp:nvSpPr>
      <dsp:spPr>
        <a:xfrm>
          <a:off x="308838" y="1833990"/>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Lucene和Elasticsearch的关系</a:t>
          </a:r>
          <a:endParaRPr lang="en-US" sz="1300" kern="1200"/>
        </a:p>
      </dsp:txBody>
      <dsp:txXfrm>
        <a:off x="327572" y="1852724"/>
        <a:ext cx="428627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087E-C184-4C3A-B177-5DD4AABBAA17}">
      <dsp:nvSpPr>
        <dsp:cNvPr id="0" name=""/>
        <dsp:cNvSpPr/>
      </dsp:nvSpPr>
      <dsp:spPr>
        <a:xfrm>
          <a:off x="1506599" y="16057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30BC737-C6AA-49C6-94AB-315E50B62E32}">
      <dsp:nvSpPr>
        <dsp:cNvPr id="0" name=""/>
        <dsp:cNvSpPr/>
      </dsp:nvSpPr>
      <dsp:spPr>
        <a:xfrm>
          <a:off x="102599"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日志结构存储:</a:t>
          </a:r>
          <a:r>
            <a:rPr lang="zh-CN" sz="1600" kern="1200" baseline="0"/>
            <a:t>将磁盘上随机访问写入转为顺序写入，</a:t>
          </a:r>
          <a:r>
            <a:rPr lang="en-US" sz="1600" kern="1200" baseline="0"/>
            <a:t>LSM-Tree</a:t>
          </a:r>
          <a:r>
            <a:rPr lang="zh-CN" sz="1600" kern="1200" baseline="0"/>
            <a:t>。比如</a:t>
          </a:r>
          <a:r>
            <a:rPr lang="en-US" sz="1600" kern="1200" baseline="0"/>
            <a:t>Lucene</a:t>
          </a:r>
          <a:r>
            <a:rPr lang="zh-CN" sz="1600" kern="1200" baseline="0"/>
            <a:t>，</a:t>
          </a:r>
          <a:r>
            <a:rPr lang="en-US" sz="1600" kern="1200" baseline="0"/>
            <a:t>Kafka</a:t>
          </a:r>
          <a:endParaRPr lang="en-US" sz="1600" kern="1200"/>
        </a:p>
      </dsp:txBody>
      <dsp:txXfrm>
        <a:off x="102599" y="1812770"/>
        <a:ext cx="4320000" cy="648000"/>
      </dsp:txXfrm>
    </dsp:sp>
    <dsp:sp modelId="{D42401E5-9FF3-4517-ABA5-0E298B04BE9D}">
      <dsp:nvSpPr>
        <dsp:cNvPr id="0" name=""/>
        <dsp:cNvSpPr/>
      </dsp:nvSpPr>
      <dsp:spPr>
        <a:xfrm>
          <a:off x="102599"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很高的写入吞吐率</a:t>
          </a:r>
          <a:endParaRPr lang="en-US" sz="1200" i="0" kern="1200" dirty="0"/>
        </a:p>
        <a:p>
          <a:pPr marL="0" lvl="0" indent="0" algn="ctr" defTabSz="533400">
            <a:lnSpc>
              <a:spcPct val="100000"/>
            </a:lnSpc>
            <a:spcBef>
              <a:spcPct val="0"/>
            </a:spcBef>
            <a:spcAft>
              <a:spcPct val="35000"/>
            </a:spcAft>
            <a:buNone/>
          </a:pPr>
          <a:r>
            <a:rPr lang="en-US" sz="1200" i="0" kern="1200" baseline="0" dirty="0" err="1"/>
            <a:t>写放大</a:t>
          </a:r>
          <a:endParaRPr lang="en-US" sz="1200" i="0" kern="1200" dirty="0"/>
        </a:p>
      </dsp:txBody>
      <dsp:txXfrm>
        <a:off x="102599" y="2525975"/>
        <a:ext cx="4320000" cy="894844"/>
      </dsp:txXfrm>
    </dsp:sp>
    <dsp:sp modelId="{03375A53-31CA-418F-9603-9E2F9B9D7FBB}">
      <dsp:nvSpPr>
        <dsp:cNvPr id="0" name=""/>
        <dsp:cNvSpPr/>
      </dsp:nvSpPr>
      <dsp:spPr>
        <a:xfrm>
          <a:off x="6582600" y="16057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B290915-5E14-4D64-969A-67441D328B9E}">
      <dsp:nvSpPr>
        <dsp:cNvPr id="0" name=""/>
        <dsp:cNvSpPr/>
      </dsp:nvSpPr>
      <dsp:spPr>
        <a:xfrm>
          <a:off x="5178600"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面向页存储:</a:t>
          </a:r>
          <a:r>
            <a:rPr lang="zh-CN" sz="1600" kern="1200" baseline="0"/>
            <a:t>将磁盘视为可以覆盖的一组固定大小的页，</a:t>
          </a:r>
          <a:r>
            <a:rPr lang="en-US" sz="1600" kern="1200" baseline="0"/>
            <a:t>B+</a:t>
          </a:r>
          <a:r>
            <a:rPr lang="zh-CN" sz="1600" kern="1200" baseline="0"/>
            <a:t>树。比如</a:t>
          </a:r>
          <a:r>
            <a:rPr lang="en-US" sz="1600" kern="1200" baseline="0"/>
            <a:t>Mysql</a:t>
          </a:r>
          <a:endParaRPr lang="en-US" sz="1600" kern="1200" dirty="0"/>
        </a:p>
      </dsp:txBody>
      <dsp:txXfrm>
        <a:off x="5178600" y="1812770"/>
        <a:ext cx="4320000" cy="648000"/>
      </dsp:txXfrm>
    </dsp:sp>
    <dsp:sp modelId="{5EC3E474-550C-4150-92A4-90D538E1557F}">
      <dsp:nvSpPr>
        <dsp:cNvPr id="0" name=""/>
        <dsp:cNvSpPr/>
      </dsp:nvSpPr>
      <dsp:spPr>
        <a:xfrm>
          <a:off x="5178600"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数据页</a:t>
          </a:r>
          <a:r>
            <a:rPr lang="en-US" altLang="zh-CN" sz="1200" i="0" kern="1200" baseline="0" dirty="0" err="1"/>
            <a:t>,</a:t>
          </a:r>
          <a:r>
            <a:rPr lang="en-US" sz="1200" i="0" kern="1200" baseline="0" dirty="0" err="1"/>
            <a:t>索引页</a:t>
          </a:r>
          <a:endParaRPr lang="en-US" sz="1200" i="0" kern="1200" dirty="0"/>
        </a:p>
        <a:p>
          <a:pPr marL="0" lvl="0" indent="0" algn="ctr" defTabSz="533400">
            <a:lnSpc>
              <a:spcPct val="100000"/>
            </a:lnSpc>
            <a:spcBef>
              <a:spcPct val="0"/>
            </a:spcBef>
            <a:spcAft>
              <a:spcPct val="35000"/>
            </a:spcAft>
            <a:buNone/>
          </a:pPr>
          <a:r>
            <a:rPr lang="en-US" sz="1200" i="0" kern="1200" baseline="0" dirty="0" err="1"/>
            <a:t>页分裂</a:t>
          </a:r>
          <a:endParaRPr lang="en-US" sz="1200" i="0" kern="1200" baseline="0" dirty="0"/>
        </a:p>
        <a:p>
          <a:pPr marL="0" lvl="0" indent="0" algn="ctr" defTabSz="533400">
            <a:lnSpc>
              <a:spcPct val="100000"/>
            </a:lnSpc>
            <a:spcBef>
              <a:spcPct val="0"/>
            </a:spcBef>
            <a:spcAft>
              <a:spcPct val="35000"/>
            </a:spcAft>
            <a:buNone/>
          </a:pPr>
          <a:r>
            <a:rPr lang="en-US" sz="1200" i="0" kern="1200" baseline="0" dirty="0" err="1"/>
            <a:t>DoubleWrite</a:t>
          </a:r>
          <a:endParaRPr lang="en-US" sz="1200" i="0" kern="1200" dirty="0"/>
        </a:p>
      </dsp:txBody>
      <dsp:txXfrm>
        <a:off x="5178600" y="2525975"/>
        <a:ext cx="4320000" cy="894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B6264-8037-8C42-9071-D5D5216E37B5}">
      <dsp:nvSpPr>
        <dsp:cNvPr id="0" name=""/>
        <dsp:cNvSpPr/>
      </dsp:nvSpPr>
      <dsp:spPr>
        <a:xfrm>
          <a:off x="0" y="31379"/>
          <a:ext cx="9601200" cy="837135"/>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对于有序整数列表使用差值存储可以减少存储空间</a:t>
          </a:r>
        </a:p>
      </dsp:txBody>
      <dsp:txXfrm>
        <a:off x="40866" y="72245"/>
        <a:ext cx="9519468" cy="755403"/>
      </dsp:txXfrm>
    </dsp:sp>
    <dsp:sp modelId="{6B339263-F1F3-A645-95DC-5F8D77504ABE}">
      <dsp:nvSpPr>
        <dsp:cNvPr id="0" name=""/>
        <dsp:cNvSpPr/>
      </dsp:nvSpPr>
      <dsp:spPr>
        <a:xfrm>
          <a:off x="0" y="868515"/>
          <a:ext cx="96012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dirty="0"/>
            <a:t>[73, 300, 302, 332, 343, 372] =&gt; [73, 227, 2, 30, 11, 29]</a:t>
          </a:r>
          <a:endParaRPr lang="en-US" sz="2100" kern="1200" dirty="0"/>
        </a:p>
        <a:p>
          <a:pPr marL="228600" lvl="1" indent="-228600" algn="l" defTabSz="933450">
            <a:lnSpc>
              <a:spcPct val="90000"/>
            </a:lnSpc>
            <a:spcBef>
              <a:spcPct val="0"/>
            </a:spcBef>
            <a:spcAft>
              <a:spcPct val="20000"/>
            </a:spcAft>
            <a:buChar char="•"/>
          </a:pPr>
          <a:r>
            <a:rPr lang="en-US" altLang="zh-CN" sz="2100" kern="1200" dirty="0"/>
            <a:t>9bit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54bit</a:t>
          </a:r>
          <a:r>
            <a:rPr lang="zh-CN" altLang="en-US" sz="2100" kern="1200" dirty="0"/>
            <a:t> </a:t>
          </a:r>
          <a:r>
            <a:rPr lang="en-US" altLang="zh-CN" sz="2100" kern="1200" dirty="0"/>
            <a:t>=&gt;</a:t>
          </a:r>
          <a:r>
            <a:rPr lang="zh-CN" altLang="en-US" sz="2100" kern="1200" dirty="0"/>
            <a:t> </a:t>
          </a:r>
          <a:r>
            <a:rPr lang="en-US" altLang="zh-CN" sz="2100" kern="1200" dirty="0"/>
            <a:t>8bit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48</a:t>
          </a:r>
          <a:r>
            <a:rPr lang="zh-CN" altLang="en-US" sz="2100" kern="1200" dirty="0"/>
            <a:t> </a:t>
          </a:r>
          <a:r>
            <a:rPr lang="en-US" altLang="zh-CN" sz="2100" kern="1200" dirty="0"/>
            <a:t>bit</a:t>
          </a:r>
          <a:endParaRPr lang="en-US" sz="2100" kern="1200" dirty="0"/>
        </a:p>
      </dsp:txBody>
      <dsp:txXfrm>
        <a:off x="0" y="868515"/>
        <a:ext cx="9601200" cy="726570"/>
      </dsp:txXfrm>
    </dsp:sp>
    <dsp:sp modelId="{E1012C63-6D3B-9948-A4F6-FC26A5FA8702}">
      <dsp:nvSpPr>
        <dsp:cNvPr id="0" name=""/>
        <dsp:cNvSpPr/>
      </dsp:nvSpPr>
      <dsp:spPr>
        <a:xfrm>
          <a:off x="0" y="1595085"/>
          <a:ext cx="9601200" cy="837135"/>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在需要保存有序整数列表的地方</a:t>
          </a:r>
          <a:r>
            <a:rPr lang="zh-CN" sz="2700" kern="1200"/>
            <a:t>，</a:t>
          </a:r>
          <a:r>
            <a:rPr lang="en-US" sz="2700" kern="1200"/>
            <a:t>都会使用差值存储</a:t>
          </a:r>
          <a:r>
            <a:rPr lang="zh-CN" sz="2700" kern="1200"/>
            <a:t>。</a:t>
          </a:r>
          <a:endParaRPr lang="en-US" sz="2700" kern="1200"/>
        </a:p>
      </dsp:txBody>
      <dsp:txXfrm>
        <a:off x="40866" y="1635951"/>
        <a:ext cx="9519468" cy="755403"/>
      </dsp:txXfrm>
    </dsp:sp>
    <dsp:sp modelId="{F870EBA2-CF23-A340-B9F6-22DC16B736F7}">
      <dsp:nvSpPr>
        <dsp:cNvPr id="0" name=""/>
        <dsp:cNvSpPr/>
      </dsp:nvSpPr>
      <dsp:spPr>
        <a:xfrm>
          <a:off x="0" y="2432220"/>
          <a:ext cx="9601200"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docId</a:t>
          </a:r>
          <a:r>
            <a:rPr lang="zh-CN" sz="2100" i="0" kern="1200"/>
            <a:t> </a:t>
          </a:r>
          <a:r>
            <a:rPr lang="en-US" sz="2100" i="0" kern="1200"/>
            <a:t>List</a:t>
          </a:r>
          <a:endParaRPr lang="en-US" sz="2100" kern="1200"/>
        </a:p>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Pos</a:t>
          </a:r>
          <a:r>
            <a:rPr lang="zh-CN" sz="2100" i="0" kern="1200"/>
            <a:t>，</a:t>
          </a:r>
          <a:r>
            <a:rPr lang="en-US" sz="2100" i="0" kern="1200"/>
            <a:t>offset</a:t>
          </a:r>
          <a:endParaRPr lang="en-US" sz="2100" kern="1200"/>
        </a:p>
        <a:p>
          <a:pPr marL="228600" lvl="1" indent="-228600" algn="l" defTabSz="933450">
            <a:lnSpc>
              <a:spcPct val="90000"/>
            </a:lnSpc>
            <a:spcBef>
              <a:spcPct val="0"/>
            </a:spcBef>
            <a:spcAft>
              <a:spcPct val="20000"/>
            </a:spcAft>
            <a:buChar char="•"/>
          </a:pPr>
          <a:r>
            <a:rPr lang="en-US" sz="2100" i="0" kern="1200"/>
            <a:t>SkipList:</a:t>
          </a:r>
          <a:r>
            <a:rPr lang="zh-CN" sz="2100" i="0" kern="1200"/>
            <a:t> </a:t>
          </a:r>
          <a:r>
            <a:rPr lang="en-US" sz="2100" i="0" kern="1200"/>
            <a:t>docId</a:t>
          </a:r>
          <a:r>
            <a:rPr lang="zh-CN" sz="2100" i="0" kern="1200"/>
            <a:t> </a:t>
          </a:r>
          <a:r>
            <a:rPr lang="en-US" sz="2100" i="0" kern="1200"/>
            <a:t>List</a:t>
          </a:r>
          <a:endParaRPr lang="en-US" sz="2100" kern="1200"/>
        </a:p>
      </dsp:txBody>
      <dsp:txXfrm>
        <a:off x="0" y="2432220"/>
        <a:ext cx="9601200" cy="11177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0E14D-F519-3544-B5E7-79FD93BAEAAF}" type="datetimeFigureOut">
              <a:rPr lang="en-CN" smtClean="0"/>
              <a:t>2022/11/16</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05868-2452-2649-BB1E-7708127F8C37}" type="slidenum">
              <a:rPr lang="en-CN" smtClean="0"/>
              <a:t>‹#›</a:t>
            </a:fld>
            <a:endParaRPr lang="en-CN"/>
          </a:p>
        </p:txBody>
      </p:sp>
    </p:spTree>
    <p:extLst>
      <p:ext uri="{BB962C8B-B14F-4D97-AF65-F5344CB8AC3E}">
        <p14:creationId xmlns:p14="http://schemas.microsoft.com/office/powerpoint/2010/main" val="234475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TODO</a:t>
            </a:r>
            <a:r>
              <a:rPr lang="zh-CN" altLang="en-US" dirty="0"/>
              <a:t> 做一个</a:t>
            </a:r>
            <a:r>
              <a:rPr lang="en-US" altLang="zh-CN" dirty="0"/>
              <a:t>es</a:t>
            </a:r>
            <a:r>
              <a:rPr lang="zh-CN" altLang="en-US" dirty="0"/>
              <a:t>索引分片，目录截图</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3</a:t>
            </a:fld>
            <a:endParaRPr lang="en-CN"/>
          </a:p>
        </p:txBody>
      </p:sp>
    </p:spTree>
    <p:extLst>
      <p:ext uri="{BB962C8B-B14F-4D97-AF65-F5344CB8AC3E}">
        <p14:creationId xmlns:p14="http://schemas.microsoft.com/office/powerpoint/2010/main" val="229950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基于磁盘的存储</a:t>
            </a:r>
            <a:r>
              <a:rPr lang="en-US" altLang="zh-CN" dirty="0"/>
              <a:t>—</a:t>
            </a:r>
            <a:r>
              <a:rPr lang="en-US" altLang="zh-CN" dirty="0" err="1"/>
              <a:t>Mysql,Lucene,Hbase</a:t>
            </a:r>
            <a:r>
              <a:rPr lang="zh-CN" altLang="en-US" dirty="0"/>
              <a:t>，纯内存存储</a:t>
            </a:r>
            <a:r>
              <a:rPr lang="en-US" altLang="zh-CN" dirty="0"/>
              <a:t>—</a:t>
            </a:r>
            <a:r>
              <a:rPr lang="en-US" altLang="zh-CN" dirty="0" err="1"/>
              <a:t>Redis,Zookeeper</a:t>
            </a:r>
            <a:r>
              <a:rPr lang="en-US" altLang="zh-CN" dirty="0"/>
              <a:t>.</a:t>
            </a:r>
          </a:p>
          <a:p>
            <a:pPr marL="228600" indent="-228600">
              <a:buAutoNum type="arabicPeriod"/>
            </a:pPr>
            <a:r>
              <a:rPr lang="en-US" dirty="0" err="1"/>
              <a:t>磁盘</a:t>
            </a:r>
            <a:r>
              <a:rPr lang="zh-CN" altLang="en-US" dirty="0"/>
              <a:t>：磁头，盘片，磁道，扇区。磁头</a:t>
            </a:r>
            <a:r>
              <a:rPr lang="zh-CN" altLang="en-CN" dirty="0"/>
              <a:t>寻道</a:t>
            </a:r>
            <a:r>
              <a:rPr lang="zh-CN" altLang="en-US" dirty="0"/>
              <a:t>时间</a:t>
            </a:r>
            <a:r>
              <a:rPr lang="en-US" altLang="zh-CN" dirty="0"/>
              <a:t>(3-15ms)-&gt;</a:t>
            </a:r>
            <a:r>
              <a:rPr lang="zh-CN" altLang="en-US" dirty="0"/>
              <a:t>盘片旋转延迟</a:t>
            </a:r>
            <a:r>
              <a:rPr lang="en-US" altLang="zh-CN" dirty="0"/>
              <a:t>(2-4ms)-&gt;</a:t>
            </a:r>
            <a:r>
              <a:rPr lang="zh-CN" altLang="en-US" dirty="0"/>
              <a:t>数据传输时间</a:t>
            </a:r>
            <a:r>
              <a:rPr lang="en-US" altLang="zh-CN" dirty="0"/>
              <a:t>(3us</a:t>
            </a:r>
            <a:r>
              <a:rPr lang="zh-CN" altLang="en-US" dirty="0"/>
              <a:t>，忽略不计</a:t>
            </a:r>
            <a:r>
              <a:rPr lang="en-US" altLang="zh-CN" dirty="0"/>
              <a:t>)</a:t>
            </a:r>
          </a:p>
          <a:p>
            <a:pPr marL="228600" indent="-228600">
              <a:buAutoNum type="arabicPeriod"/>
            </a:pPr>
            <a:r>
              <a:rPr lang="zh-CN" altLang="en-US" b="0" i="0" dirty="0">
                <a:solidFill>
                  <a:srgbClr val="333333"/>
                </a:solidFill>
                <a:effectLst/>
                <a:latin typeface="-apple-system"/>
              </a:rPr>
              <a:t>磁盘顺序读写速度很快：磁盘顺序读写几乎把前两个最耗时的操作给干掉了，磁头已经移动到了对应的磁道， 也找到了对应的扇区，直接写就可以了</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日志结构存储写磁盘时是顺序写；面向页存储写磁盘时是随机写。</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不管是日志结构存储，还是面向页的存储，都会使用内存作为</a:t>
            </a:r>
            <a:r>
              <a:rPr lang="en-US" altLang="zh-CN" b="0" i="0" dirty="0">
                <a:solidFill>
                  <a:srgbClr val="333333"/>
                </a:solidFill>
                <a:effectLst/>
                <a:latin typeface="-apple-system"/>
              </a:rPr>
              <a:t>cache</a:t>
            </a:r>
            <a:r>
              <a:rPr lang="zh-CN" altLang="en-US" b="0" i="0" dirty="0">
                <a:solidFill>
                  <a:srgbClr val="333333"/>
                </a:solidFill>
                <a:effectLst/>
                <a:latin typeface="-apple-system"/>
              </a:rPr>
              <a:t>加速对硬盘的访问。写数据时都是先写内存</a:t>
            </a:r>
            <a:r>
              <a:rPr lang="en-US" altLang="zh-CN" b="0" i="0" dirty="0">
                <a:solidFill>
                  <a:srgbClr val="333333"/>
                </a:solidFill>
                <a:effectLst/>
                <a:latin typeface="-apple-system"/>
              </a:rPr>
              <a:t>(</a:t>
            </a:r>
            <a:r>
              <a:rPr lang="zh-CN" altLang="en-US" b="0" i="0" dirty="0">
                <a:solidFill>
                  <a:srgbClr val="333333"/>
                </a:solidFill>
                <a:effectLst/>
                <a:latin typeface="-apple-system"/>
              </a:rPr>
              <a:t>可能会顺序写</a:t>
            </a:r>
            <a:r>
              <a:rPr lang="en-US" altLang="zh-CN" b="0" i="0" dirty="0">
                <a:solidFill>
                  <a:srgbClr val="333333"/>
                </a:solidFill>
                <a:effectLst/>
                <a:latin typeface="-apple-system"/>
              </a:rPr>
              <a:t>WAL)</a:t>
            </a:r>
            <a:r>
              <a:rPr lang="zh-CN" altLang="en-US" b="0" i="0" dirty="0">
                <a:solidFill>
                  <a:srgbClr val="333333"/>
                </a:solidFill>
                <a:effectLst/>
                <a:latin typeface="-apple-system"/>
              </a:rPr>
              <a:t>，再由后台线程将变动同步到磁盘。</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由于先写内存，在系统挂机时内存中的数据会丢失，所以一般会先写</a:t>
            </a:r>
            <a:r>
              <a:rPr lang="en-US" altLang="zh-CN" b="0" i="0" dirty="0">
                <a:solidFill>
                  <a:srgbClr val="333333"/>
                </a:solidFill>
                <a:effectLst/>
                <a:latin typeface="-apple-system"/>
              </a:rPr>
              <a:t>WAL</a:t>
            </a:r>
            <a:r>
              <a:rPr lang="zh-CN" altLang="en-US" b="0" i="0" dirty="0">
                <a:solidFill>
                  <a:srgbClr val="333333"/>
                </a:solidFill>
                <a:effectLst/>
                <a:latin typeface="-apple-system"/>
              </a:rPr>
              <a:t>日志。顺序写</a:t>
            </a:r>
            <a:endParaRPr lang="en-US" altLang="zh-CN" b="0" i="0" dirty="0">
              <a:solidFill>
                <a:srgbClr val="333333"/>
              </a:solidFill>
              <a:effectLst/>
              <a:latin typeface="-apple-system"/>
            </a:endParaRPr>
          </a:p>
          <a:p>
            <a:pPr marL="228600" indent="-228600">
              <a:buAutoNum type="arabicPeriod"/>
            </a:pPr>
            <a:r>
              <a:rPr lang="en-US" altLang="zh-CN" b="0" i="0" dirty="0" err="1">
                <a:solidFill>
                  <a:srgbClr val="333333"/>
                </a:solidFill>
                <a:effectLst/>
                <a:latin typeface="-apple-system"/>
              </a:rPr>
              <a:t>Mysql</a:t>
            </a:r>
            <a:r>
              <a:rPr lang="zh-CN" altLang="en-US" b="0" i="0" dirty="0">
                <a:solidFill>
                  <a:srgbClr val="333333"/>
                </a:solidFill>
                <a:effectLst/>
                <a:latin typeface="-apple-system"/>
              </a:rPr>
              <a:t>的</a:t>
            </a:r>
            <a:r>
              <a:rPr lang="en-US" altLang="zh-CN" b="0" i="0" dirty="0">
                <a:solidFill>
                  <a:srgbClr val="333333"/>
                </a:solidFill>
                <a:effectLst/>
                <a:latin typeface="-apple-system"/>
              </a:rPr>
              <a:t>WAL</a:t>
            </a:r>
            <a:r>
              <a:rPr lang="zh-CN" altLang="en-US" b="0" i="0" dirty="0">
                <a:solidFill>
                  <a:srgbClr val="333333"/>
                </a:solidFill>
                <a:effectLst/>
                <a:latin typeface="-apple-system"/>
              </a:rPr>
              <a:t>日志即</a:t>
            </a:r>
            <a:r>
              <a:rPr lang="en-US" altLang="zh-CN" b="0" i="0" dirty="0">
                <a:solidFill>
                  <a:srgbClr val="333333"/>
                </a:solidFill>
                <a:effectLst/>
                <a:latin typeface="-apple-system"/>
              </a:rPr>
              <a:t>redo</a:t>
            </a:r>
            <a:r>
              <a:rPr lang="zh-CN" altLang="en-US" b="0" i="0" dirty="0">
                <a:solidFill>
                  <a:srgbClr val="333333"/>
                </a:solidFill>
                <a:effectLst/>
                <a:latin typeface="-apple-system"/>
              </a:rPr>
              <a:t>日志，</a:t>
            </a:r>
            <a:r>
              <a:rPr lang="en-US" altLang="zh-CN" b="0" i="0" dirty="0">
                <a:solidFill>
                  <a:srgbClr val="333333"/>
                </a:solidFill>
                <a:effectLst/>
                <a:latin typeface="-apple-system"/>
              </a:rPr>
              <a:t>redo</a:t>
            </a:r>
            <a:r>
              <a:rPr lang="zh-CN" altLang="en-US" b="0" i="0" dirty="0">
                <a:solidFill>
                  <a:srgbClr val="333333"/>
                </a:solidFill>
                <a:effectLst/>
                <a:latin typeface="-apple-system"/>
              </a:rPr>
              <a:t>日志和</a:t>
            </a:r>
            <a:r>
              <a:rPr lang="en-US" altLang="zh-CN" b="0" i="0" dirty="0" err="1">
                <a:solidFill>
                  <a:srgbClr val="333333"/>
                </a:solidFill>
                <a:effectLst/>
                <a:latin typeface="-apple-system"/>
              </a:rPr>
              <a:t>binlog</a:t>
            </a:r>
            <a:r>
              <a:rPr lang="zh-CN" altLang="en-US" b="0" i="0" dirty="0">
                <a:solidFill>
                  <a:srgbClr val="333333"/>
                </a:solidFill>
                <a:effectLst/>
                <a:latin typeface="-apple-system"/>
              </a:rPr>
              <a:t>日志的两阶段提交。</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5</a:t>
            </a:fld>
            <a:endParaRPr lang="en-CN"/>
          </a:p>
        </p:txBody>
      </p:sp>
    </p:spTree>
    <p:extLst>
      <p:ext uri="{BB962C8B-B14F-4D97-AF65-F5344CB8AC3E}">
        <p14:creationId xmlns:p14="http://schemas.microsoft.com/office/powerpoint/2010/main" val="84837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类</a:t>
            </a:r>
            <a:r>
              <a:rPr lang="en-US" altLang="zh-CN" dirty="0" err="1"/>
              <a:t>DataOutput</a:t>
            </a:r>
            <a:endParaRPr lang="en-US" altLang="zh-CN" dirty="0"/>
          </a:p>
          <a:p>
            <a:pPr marL="228600" indent="-228600">
              <a:buAutoNum type="arabicPeriod"/>
            </a:pPr>
            <a:r>
              <a:rPr lang="en-US" dirty="0" err="1"/>
              <a:t>Protobuf编码算法</a:t>
            </a:r>
            <a:endParaRPr lang="en-US" dirty="0"/>
          </a:p>
          <a:p>
            <a:pPr marL="228600" indent="-228600">
              <a:buAutoNum type="arabicPeriod"/>
            </a:pPr>
            <a:r>
              <a:rPr lang="en-US" dirty="0" err="1"/>
              <a:t>Class类文件格式</a:t>
            </a:r>
            <a:r>
              <a:rPr lang="zh-CN" altLang="en-US" dirty="0"/>
              <a:t>，紧凑型编码</a:t>
            </a:r>
            <a:endParaRPr lang="en-US" altLang="zh-CN" dirty="0"/>
          </a:p>
          <a:p>
            <a:pPr marL="228600" indent="-228600">
              <a:buAutoNum type="arabicPeriod"/>
            </a:pPr>
            <a:r>
              <a:rPr lang="zh-CN" altLang="en-US" dirty="0"/>
              <a:t>变长整数编码：适合编码较小的正数</a:t>
            </a:r>
            <a:endParaRPr lang="en-US" altLang="zh-CN" dirty="0"/>
          </a:p>
          <a:p>
            <a:pPr marL="228600" indent="-228600">
              <a:buAutoNum type="arabicPeriod"/>
            </a:pPr>
            <a:r>
              <a:rPr lang="en-US" altLang="zh-CN" dirty="0" err="1"/>
              <a:t>zigZag</a:t>
            </a:r>
            <a:r>
              <a:rPr lang="zh-CN" altLang="en-US" dirty="0"/>
              <a:t>变长整数编码：</a:t>
            </a:r>
            <a:r>
              <a:rPr lang="en-US" dirty="0">
                <a:solidFill>
                  <a:srgbClr val="E8BA36"/>
                </a:solidFill>
                <a:effectLst/>
              </a:rPr>
              <a:t>(</a:t>
            </a:r>
            <a:r>
              <a:rPr lang="en-US" dirty="0" err="1"/>
              <a:t>i</a:t>
            </a:r>
            <a:r>
              <a:rPr lang="en-US" dirty="0"/>
              <a:t> &gt;&gt; </a:t>
            </a:r>
            <a:r>
              <a:rPr lang="en-US" dirty="0">
                <a:solidFill>
                  <a:srgbClr val="6897BB"/>
                </a:solidFill>
                <a:effectLst/>
              </a:rPr>
              <a:t>31</a:t>
            </a:r>
            <a:r>
              <a:rPr lang="en-US" dirty="0">
                <a:solidFill>
                  <a:srgbClr val="E8BA36"/>
                </a:solidFill>
                <a:effectLst/>
              </a:rPr>
              <a:t>) </a:t>
            </a:r>
            <a:r>
              <a:rPr lang="en-US" dirty="0"/>
              <a:t>^ </a:t>
            </a:r>
            <a:r>
              <a:rPr lang="en-US" dirty="0">
                <a:solidFill>
                  <a:srgbClr val="E8BA36"/>
                </a:solidFill>
                <a:effectLst/>
              </a:rPr>
              <a:t>(</a:t>
            </a:r>
            <a:r>
              <a:rPr lang="en-US" dirty="0" err="1"/>
              <a:t>i</a:t>
            </a:r>
            <a:r>
              <a:rPr lang="en-US" dirty="0"/>
              <a:t> &lt;&lt; </a:t>
            </a:r>
            <a:r>
              <a:rPr lang="en-US" dirty="0">
                <a:solidFill>
                  <a:srgbClr val="6897BB"/>
                </a:solidFill>
                <a:effectLst/>
              </a:rPr>
              <a:t>1</a:t>
            </a:r>
            <a:r>
              <a:rPr lang="en-US" dirty="0">
                <a:solidFill>
                  <a:srgbClr val="E8BA36"/>
                </a:solidFill>
                <a:effectLst/>
              </a:rPr>
              <a:t>)</a:t>
            </a:r>
            <a:r>
              <a:rPr lang="zh-CN" altLang="en-US" dirty="0">
                <a:solidFill>
                  <a:srgbClr val="E8BA36"/>
                </a:solidFill>
                <a:effectLst/>
              </a:rPr>
              <a:t>。适合编码绝对值较小的负数。</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13</a:t>
            </a:fld>
            <a:endParaRPr lang="en-CN"/>
          </a:p>
        </p:txBody>
      </p:sp>
    </p:spTree>
    <p:extLst>
      <p:ext uri="{BB962C8B-B14F-4D97-AF65-F5344CB8AC3E}">
        <p14:creationId xmlns:p14="http://schemas.microsoft.com/office/powerpoint/2010/main" val="329210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实际实现中比描述中复杂一点。代码见</a:t>
            </a:r>
            <a:r>
              <a:rPr lang="en-US" altLang="zh-CN" dirty="0" err="1"/>
              <a:t>PForUtil.encode</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15</a:t>
            </a:fld>
            <a:endParaRPr lang="en-CN"/>
          </a:p>
        </p:txBody>
      </p:sp>
    </p:spTree>
    <p:extLst>
      <p:ext uri="{BB962C8B-B14F-4D97-AF65-F5344CB8AC3E}">
        <p14:creationId xmlns:p14="http://schemas.microsoft.com/office/powerpoint/2010/main" val="309401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Redis</a:t>
            </a:r>
            <a:r>
              <a:rPr lang="zh-CN" altLang="en-US" dirty="0"/>
              <a:t>实现</a:t>
            </a:r>
            <a:r>
              <a:rPr lang="en-US" altLang="zh-CN" dirty="0" err="1"/>
              <a:t>zset</a:t>
            </a:r>
            <a:r>
              <a:rPr lang="zh-CN" altLang="en-US" dirty="0"/>
              <a:t>的一种编码方式就是跳表</a:t>
            </a:r>
            <a:r>
              <a:rPr lang="en-US" altLang="zh-CN" dirty="0"/>
              <a:t>+hash</a:t>
            </a:r>
            <a:r>
              <a:rPr lang="zh-CN" altLang="en-US" dirty="0"/>
              <a:t>表</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17</a:t>
            </a:fld>
            <a:endParaRPr lang="en-CN"/>
          </a:p>
        </p:txBody>
      </p:sp>
    </p:spTree>
    <p:extLst>
      <p:ext uri="{BB962C8B-B14F-4D97-AF65-F5344CB8AC3E}">
        <p14:creationId xmlns:p14="http://schemas.microsoft.com/office/powerpoint/2010/main" val="4282946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err="1">
                <a:solidFill>
                  <a:srgbClr val="D4D4D4"/>
                </a:solidFill>
                <a:effectLst/>
                <a:latin typeface="Menlo" panose="020B0609030804020204" pitchFamily="49" charset="0"/>
              </a:rPr>
              <a:t>内存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磁盘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固态硬盘：每介差</a:t>
            </a:r>
            <a:r>
              <a:rPr lang="en-US" altLang="zh-CN" b="0" dirty="0">
                <a:solidFill>
                  <a:srgbClr val="D4D4D4"/>
                </a:solidFill>
                <a:effectLst/>
                <a:latin typeface="Menlo" panose="020B0609030804020204" pitchFamily="49" charset="0"/>
              </a:rPr>
              <a:t>2</a:t>
            </a:r>
            <a:r>
              <a:rPr lang="zh-CN" altLang="en-US" b="0" dirty="0">
                <a:solidFill>
                  <a:srgbClr val="D4D4D4"/>
                </a:solidFill>
                <a:effectLst/>
                <a:latin typeface="Menlo" panose="020B0609030804020204" pitchFamily="49" charset="0"/>
              </a:rPr>
              <a:t>个数量级</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系统调用从文件中读取数据；</a:t>
            </a:r>
            <a:r>
              <a:rPr lang="en-US" altLang="zh-CN"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系统调用将数据写入文件。</a:t>
            </a:r>
            <a:endParaRPr lang="en-US"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和 </a:t>
            </a:r>
            <a:r>
              <a:rPr lang="en-US"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系统调用在操作磁盘文件时不会直接发起磁盘访问，而是仅仅在用户空间与缓冲区与内核缓冲区高速缓存</a:t>
            </a:r>
            <a:r>
              <a:rPr lang="en-US" altLang="zh-CN" b="0" dirty="0">
                <a:solidFill>
                  <a:srgbClr val="D4D4D4"/>
                </a:solidFill>
                <a:effectLst/>
                <a:latin typeface="Menlo" panose="020B0609030804020204" pitchFamily="49" charset="0"/>
              </a:rPr>
              <a:t>(</a:t>
            </a:r>
            <a:r>
              <a:rPr lang="en-US" b="0" dirty="0">
                <a:solidFill>
                  <a:srgbClr val="D4D4D4"/>
                </a:solidFill>
                <a:effectLst/>
                <a:latin typeface="Menlo" panose="020B0609030804020204" pitchFamily="49" charset="0"/>
              </a:rPr>
              <a:t>kernel buffer cache)</a:t>
            </a:r>
            <a:r>
              <a:rPr lang="zh-CN" altLang="en-US" b="0" dirty="0">
                <a:solidFill>
                  <a:srgbClr val="D4D4D4"/>
                </a:solidFill>
                <a:effectLst/>
                <a:latin typeface="Menlo" panose="020B0609030804020204" pitchFamily="49" charset="0"/>
              </a:rPr>
              <a:t>之间复制数据。</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Page</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Cache</a:t>
            </a:r>
            <a:r>
              <a:rPr lang="zh-CN" altLang="en-US" b="0" dirty="0">
                <a:solidFill>
                  <a:srgbClr val="D4D4D4"/>
                </a:solidFill>
                <a:effectLst/>
                <a:latin typeface="Menlo" panose="020B0609030804020204" pitchFamily="49" charset="0"/>
              </a:rPr>
              <a:t>优化：</a:t>
            </a:r>
            <a:r>
              <a:rPr lang="zh-CN" altLang="en-US" sz="1800" dirty="0">
                <a:effectLst/>
                <a:latin typeface="SimSun" panose="02010600030101010101" pitchFamily="2" charset="-122"/>
                <a:ea typeface="SimSun" panose="02010600030101010101" pitchFamily="2" charset="-122"/>
              </a:rPr>
              <a:t>按顺序预读取，允许访问同一文件的多个进程共享高速缓存的缓冲区 </a:t>
            </a:r>
            <a:endParaRPr lang="en-US" altLang="zh-CN" sz="1800" b="0" dirty="0">
              <a:solidFill>
                <a:schemeClr val="tx1"/>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a:solidFill>
                  <a:srgbClr val="D4D4D4"/>
                </a:solidFill>
                <a:effectLst/>
                <a:latin typeface="SimSun" panose="02010600030101010101" pitchFamily="2" charset="-122"/>
                <a:ea typeface="SimSun" panose="02010600030101010101" pitchFamily="2" charset="-122"/>
              </a:rPr>
              <a:t>Direct</a:t>
            </a:r>
            <a:r>
              <a:rPr lang="zh-CN" altLang="en-US" sz="1800" b="0" dirty="0">
                <a:solidFill>
                  <a:srgbClr val="D4D4D4"/>
                </a:solidFill>
                <a:effectLst/>
                <a:latin typeface="SimSun" panose="02010600030101010101" pitchFamily="2" charset="-122"/>
                <a:ea typeface="SimSun" panose="02010600030101010101" pitchFamily="2" charset="-122"/>
              </a:rPr>
              <a:t> </a:t>
            </a:r>
            <a:r>
              <a:rPr lang="en-US" altLang="zh-CN" sz="1800" b="0" dirty="0">
                <a:solidFill>
                  <a:srgbClr val="D4D4D4"/>
                </a:solidFill>
                <a:effectLst/>
                <a:latin typeface="SimSun" panose="02010600030101010101" pitchFamily="2" charset="-122"/>
                <a:ea typeface="SimSun" panose="02010600030101010101" pitchFamily="2" charset="-122"/>
              </a:rPr>
              <a:t>IO</a:t>
            </a:r>
            <a:r>
              <a:rPr lang="zh-CN" altLang="en-US" sz="1800" b="0" dirty="0">
                <a:solidFill>
                  <a:srgbClr val="D4D4D4"/>
                </a:solidFill>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在执行磁盘 </a:t>
            </a:r>
            <a:r>
              <a:rPr lang="en-US" sz="1800" dirty="0">
                <a:effectLst/>
                <a:latin typeface="TimesNewRomanPSMT"/>
              </a:rPr>
              <a:t>I/O </a:t>
            </a:r>
            <a:r>
              <a:rPr lang="zh-CN" altLang="en-US" sz="1800" dirty="0">
                <a:effectLst/>
                <a:latin typeface="SimSun" panose="02010600030101010101" pitchFamily="2" charset="-122"/>
                <a:ea typeface="SimSun" panose="02010600030101010101" pitchFamily="2" charset="-122"/>
              </a:rPr>
              <a:t>时绕过</a:t>
            </a:r>
            <a:r>
              <a:rPr lang="en-US" altLang="zh-CN" sz="1800" dirty="0">
                <a:effectLst/>
                <a:latin typeface="SimSun" panose="02010600030101010101" pitchFamily="2" charset="-122"/>
                <a:ea typeface="SimSun" panose="02010600030101010101" pitchFamily="2" charset="-122"/>
              </a:rPr>
              <a:t>page</a:t>
            </a:r>
            <a:r>
              <a:rPr lang="zh-CN" altLang="en-US" sz="1800" dirty="0">
                <a:effectLst/>
                <a:latin typeface="SimSun" panose="02010600030101010101" pitchFamily="2" charset="-122"/>
                <a:ea typeface="SimSun" panose="02010600030101010101" pitchFamily="2" charset="-122"/>
              </a:rPr>
              <a:t> </a:t>
            </a:r>
            <a:r>
              <a:rPr lang="en-US" altLang="zh-CN" sz="1800" dirty="0">
                <a:effectLst/>
                <a:latin typeface="SimSun" panose="02010600030101010101" pitchFamily="2" charset="-122"/>
                <a:ea typeface="SimSun" panose="02010600030101010101" pitchFamily="2" charset="-122"/>
              </a:rPr>
              <a:t>cache</a:t>
            </a:r>
            <a:r>
              <a:rPr lang="zh-CN" altLang="en-US" sz="1800" dirty="0">
                <a:effectLst/>
                <a:latin typeface="SimSun" panose="02010600030101010101" pitchFamily="2" charset="-122"/>
                <a:ea typeface="SimSun" panose="02010600030101010101" pitchFamily="2" charset="-122"/>
              </a:rPr>
              <a:t>，从用户空间直接将数据传递到文件或磁盘设备。 一般数据库系统使用，比如</a:t>
            </a:r>
            <a:r>
              <a:rPr lang="en-US" altLang="zh-CN" sz="1800" dirty="0" err="1">
                <a:effectLst/>
                <a:latin typeface="SimSun" panose="02010600030101010101" pitchFamily="2" charset="-122"/>
                <a:ea typeface="SimSun" panose="02010600030101010101" pitchFamily="2" charset="-122"/>
              </a:rPr>
              <a:t>innodb</a:t>
            </a:r>
            <a:r>
              <a:rPr lang="zh-CN" altLang="en-US" sz="1800" dirty="0">
                <a:effectLst/>
                <a:latin typeface="SimSun" panose="02010600030101010101" pitchFamily="2" charset="-122"/>
                <a:ea typeface="SimSun" panose="02010600030101010101" pitchFamily="2" charset="-122"/>
              </a:rPr>
              <a:t>存储引擎实现了自己的缓冲池，且有专门的线程刷新脏页，所以在刷新脏页时可以配置直接写磁盘文件。</a:t>
            </a:r>
            <a:endParaRPr lang="en-US" altLang="zh-CN" sz="1800" b="0" dirty="0">
              <a:solidFill>
                <a:srgbClr val="D4D4D4"/>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err="1">
                <a:solidFill>
                  <a:srgbClr val="D4D4D4"/>
                </a:solidFill>
                <a:effectLst/>
                <a:latin typeface="SimSun" panose="02010600030101010101" pitchFamily="2" charset="-122"/>
                <a:ea typeface="SimSun" panose="02010600030101010101" pitchFamily="2" charset="-122"/>
              </a:rPr>
              <a:t>Mmap</a:t>
            </a:r>
            <a:r>
              <a:rPr lang="en-US" altLang="zh-CN" sz="1800" b="0" dirty="0">
                <a:solidFill>
                  <a:srgbClr val="D4D4D4"/>
                </a:solidFill>
                <a:effectLst/>
                <a:latin typeface="SimSun" panose="02010600030101010101" pitchFamily="2" charset="-122"/>
                <a:ea typeface="SimSun" panose="02010600030101010101" pitchFamily="2" charset="-122"/>
              </a:rPr>
              <a:t>:</a:t>
            </a:r>
            <a:r>
              <a:rPr lang="zh-CN" altLang="en-US" sz="1800" b="0" dirty="0">
                <a:solidFill>
                  <a:srgbClr val="D4D4D4"/>
                </a:solidFill>
                <a:effectLst/>
                <a:latin typeface="SimSun" panose="02010600030101010101" pitchFamily="2" charset="-122"/>
                <a:ea typeface="SimSun" panose="02010600030101010101" pitchFamily="2" charset="-122"/>
              </a:rPr>
              <a:t> </a:t>
            </a:r>
            <a:r>
              <a:rPr lang="zh-CN" altLang="en-US" sz="1800" dirty="0">
                <a:effectLst/>
                <a:latin typeface="SimSun" panose="02010600030101010101" pitchFamily="2" charset="-122"/>
                <a:ea typeface="SimSun" panose="02010600030101010101" pitchFamily="2" charset="-122"/>
              </a:rPr>
              <a:t>文件映射将一个文件的一部分直接映射到调用进程的虚拟内存中。一旦一 个文件被映射之后就可以通过在相应的内存区域中操作字节来访问文件内容了。映射 的分页会在需要的时候从文件中</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自动</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加载。这种映射也被称为基于文件的映射或内存映射文件。 </a:t>
            </a:r>
            <a:endParaRPr lang="en-US" altLang="zh-CN" sz="1800" dirty="0">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800" b="0" dirty="0">
                <a:solidFill>
                  <a:srgbClr val="D4D4D4"/>
                </a:solidFill>
                <a:effectLst/>
                <a:latin typeface="SimSun" panose="02010600030101010101" pitchFamily="2" charset="-122"/>
                <a:ea typeface="SimSun" panose="02010600030101010101" pitchFamily="2" charset="-122"/>
              </a:rPr>
              <a:t>缓冲区高速缓存：缓冲</a:t>
            </a:r>
            <a:r>
              <a:rPr lang="en-US" altLang="zh-CN" sz="1800" b="0" dirty="0">
                <a:solidFill>
                  <a:srgbClr val="D4D4D4"/>
                </a:solidFill>
                <a:effectLst/>
                <a:latin typeface="SimSun" panose="02010600030101010101" pitchFamily="2" charset="-122"/>
                <a:ea typeface="SimSun" panose="02010600030101010101" pitchFamily="2" charset="-122"/>
              </a:rPr>
              <a:t>-buffer</a:t>
            </a:r>
            <a:r>
              <a:rPr lang="zh-CN" altLang="en-US" sz="1800" b="0" dirty="0">
                <a:solidFill>
                  <a:srgbClr val="D4D4D4"/>
                </a:solidFill>
                <a:effectLst/>
                <a:latin typeface="SimSun" panose="02010600030101010101" pitchFamily="2" charset="-122"/>
                <a:ea typeface="SimSun" panose="02010600030101010101" pitchFamily="2" charset="-122"/>
              </a:rPr>
              <a:t>，一个缓冲表示磁盘中的一个块在内存中的表示；缓存</a:t>
            </a:r>
            <a:r>
              <a:rPr lang="en-US" altLang="zh-CN" sz="1800" b="0" dirty="0">
                <a:solidFill>
                  <a:srgbClr val="D4D4D4"/>
                </a:solidFill>
                <a:effectLst/>
                <a:latin typeface="SimSun" panose="02010600030101010101" pitchFamily="2" charset="-122"/>
                <a:ea typeface="SimSun" panose="02010600030101010101" pitchFamily="2" charset="-122"/>
              </a:rPr>
              <a:t>-cache</a:t>
            </a:r>
            <a:r>
              <a:rPr lang="zh-CN" altLang="en-US" sz="1800" b="0" dirty="0">
                <a:solidFill>
                  <a:srgbClr val="D4D4D4"/>
                </a:solidFill>
                <a:effectLst/>
                <a:latin typeface="SimSun" panose="02010600030101010101" pitchFamily="2" charset="-122"/>
                <a:ea typeface="SimSun" panose="02010600030101010101" pitchFamily="2" charset="-122"/>
              </a:rPr>
              <a:t>，通过局部性原理将数据保存在快速访问的介质中，加速随后的访问。缓冲区高速缓存就是缓存磁盘文件中块数据的缓存。</a:t>
            </a:r>
            <a:endParaRPr lang="zh-CN" altLang="en-US" b="0" dirty="0">
              <a:solidFill>
                <a:srgbClr val="D4D4D4"/>
              </a:solidFill>
              <a:effectLst/>
              <a:latin typeface="Menlo" panose="020B0609030804020204" pitchFamily="49" charset="0"/>
            </a:endParaRPr>
          </a:p>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22</a:t>
            </a:fld>
            <a:endParaRPr lang="en-CN"/>
          </a:p>
        </p:txBody>
      </p:sp>
    </p:spTree>
    <p:extLst>
      <p:ext uri="{BB962C8B-B14F-4D97-AF65-F5344CB8AC3E}">
        <p14:creationId xmlns:p14="http://schemas.microsoft.com/office/powerpoint/2010/main" val="373956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27</a:t>
            </a:fld>
            <a:endParaRPr lang="en-CN"/>
          </a:p>
        </p:txBody>
      </p:sp>
    </p:spTree>
    <p:extLst>
      <p:ext uri="{BB962C8B-B14F-4D97-AF65-F5344CB8AC3E}">
        <p14:creationId xmlns:p14="http://schemas.microsoft.com/office/powerpoint/2010/main" val="335160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11/16/22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11/16/22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11/16/22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11/16/22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11/16/22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FFAB-E176-C3A9-A9E9-635346B19D85}"/>
              </a:ext>
            </a:extLst>
          </p:cNvPr>
          <p:cNvSpPr>
            <a:spLocks noGrp="1"/>
          </p:cNvSpPr>
          <p:nvPr>
            <p:ph type="ctrTitle"/>
          </p:nvPr>
        </p:nvSpPr>
        <p:spPr/>
        <p:txBody>
          <a:bodyPr lIns="90000"/>
          <a:lstStyle/>
          <a:p>
            <a:r>
              <a:rPr lang="en-US" sz="6000" cap="none" dirty="0" err="1">
                <a:latin typeface="Calibri" panose="020F0502020204030204" pitchFamily="34" charset="0"/>
                <a:cs typeface="Calibri" panose="020F0502020204030204" pitchFamily="34" charset="0"/>
              </a:rPr>
              <a:t>L</a:t>
            </a:r>
            <a:r>
              <a:rPr lang="en-US" altLang="zh-CN" sz="6000" cap="none" dirty="0" err="1">
                <a:latin typeface="Calibri" panose="020F0502020204030204" pitchFamily="34" charset="0"/>
                <a:cs typeface="Calibri" panose="020F0502020204030204" pitchFamily="34" charset="0"/>
              </a:rPr>
              <a:t>ucene</a:t>
            </a:r>
            <a:r>
              <a:rPr lang="en-US" sz="6000" cap="none" dirty="0" err="1">
                <a:latin typeface="Calibri" panose="020F0502020204030204" pitchFamily="34" charset="0"/>
                <a:cs typeface="Calibri" panose="020F0502020204030204" pitchFamily="34" charset="0"/>
              </a:rPr>
              <a:t>索引过程分享</a:t>
            </a:r>
            <a:endParaRPr lang="en-CN" sz="6000"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EDFCE0A-89F4-FB1E-77E6-CE6817EF1200}"/>
              </a:ext>
            </a:extLst>
          </p:cNvPr>
          <p:cNvSpPr>
            <a:spLocks noGrp="1"/>
          </p:cNvSpPr>
          <p:nvPr>
            <p:ph type="subTitle" idx="1"/>
          </p:nvPr>
        </p:nvSpPr>
        <p:spPr/>
        <p:txBody>
          <a:bodyPr/>
          <a:lstStyle/>
          <a:p>
            <a:r>
              <a:rPr lang="en-CN" dirty="0"/>
              <a:t>OpenAPI</a:t>
            </a:r>
            <a:r>
              <a:rPr lang="zh-CN" altLang="en-US" dirty="0"/>
              <a:t> </a:t>
            </a:r>
            <a:r>
              <a:rPr lang="en-US" altLang="zh-CN" dirty="0"/>
              <a:t>-</a:t>
            </a:r>
            <a:r>
              <a:rPr lang="zh-CN" altLang="en-US" dirty="0"/>
              <a:t> </a:t>
            </a:r>
            <a:r>
              <a:rPr lang="en-CN" dirty="0"/>
              <a:t>Kolt</a:t>
            </a:r>
            <a:r>
              <a:rPr lang="zh-CN" altLang="en-US" dirty="0"/>
              <a:t> </a:t>
            </a:r>
            <a:r>
              <a:rPr lang="en-US" altLang="zh-CN" dirty="0"/>
              <a:t>Wang</a:t>
            </a:r>
            <a:endParaRPr lang="en-CN" dirty="0"/>
          </a:p>
        </p:txBody>
      </p:sp>
    </p:spTree>
    <p:extLst>
      <p:ext uri="{BB962C8B-B14F-4D97-AF65-F5344CB8AC3E}">
        <p14:creationId xmlns:p14="http://schemas.microsoft.com/office/powerpoint/2010/main" val="287676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1D34-BF97-3606-91F9-CC15BD9D64BF}"/>
              </a:ext>
            </a:extLst>
          </p:cNvPr>
          <p:cNvSpPr>
            <a:spLocks noGrp="1"/>
          </p:cNvSpPr>
          <p:nvPr>
            <p:ph type="title"/>
          </p:nvPr>
        </p:nvSpPr>
        <p:spPr/>
        <p:txBody>
          <a:bodyPr/>
          <a:lstStyle/>
          <a:p>
            <a:r>
              <a:rPr lang="en-US" altLang="zh-CN" dirty="0" err="1"/>
              <a:t>StoredField</a:t>
            </a:r>
            <a:endParaRPr lang="en-CN" dirty="0"/>
          </a:p>
        </p:txBody>
      </p:sp>
      <p:sp>
        <p:nvSpPr>
          <p:cNvPr id="3" name="Content Placeholder 2">
            <a:extLst>
              <a:ext uri="{FF2B5EF4-FFF2-40B4-BE49-F238E27FC236}">
                <a16:creationId xmlns:a16="http://schemas.microsoft.com/office/drawing/2014/main" id="{09BBFC23-9DDB-981E-D66B-9FEEB7C7E638}"/>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245471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C040-0D3A-5783-B1CC-11A3A5AC82AE}"/>
              </a:ext>
            </a:extLst>
          </p:cNvPr>
          <p:cNvSpPr>
            <a:spLocks noGrp="1"/>
          </p:cNvSpPr>
          <p:nvPr>
            <p:ph type="title"/>
          </p:nvPr>
        </p:nvSpPr>
        <p:spPr/>
        <p:txBody>
          <a:bodyPr/>
          <a:lstStyle/>
          <a:p>
            <a:r>
              <a:rPr lang="en-US" altLang="zh-CN" dirty="0" err="1"/>
              <a:t>DocValue</a:t>
            </a:r>
            <a:endParaRPr lang="en-CN" dirty="0"/>
          </a:p>
        </p:txBody>
      </p:sp>
      <p:sp>
        <p:nvSpPr>
          <p:cNvPr id="3" name="Content Placeholder 2">
            <a:extLst>
              <a:ext uri="{FF2B5EF4-FFF2-40B4-BE49-F238E27FC236}">
                <a16:creationId xmlns:a16="http://schemas.microsoft.com/office/drawing/2014/main" id="{CC842441-B739-0FD4-14A6-46A6CAD7DE2D}"/>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69025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CC-7E8D-A8D7-984B-999B969158F7}"/>
              </a:ext>
            </a:extLst>
          </p:cNvPr>
          <p:cNvSpPr>
            <a:spLocks noGrp="1"/>
          </p:cNvSpPr>
          <p:nvPr>
            <p:ph type="title"/>
          </p:nvPr>
        </p:nvSpPr>
        <p:spPr/>
        <p:txBody>
          <a:bodyPr/>
          <a:lstStyle/>
          <a:p>
            <a:r>
              <a:rPr lang="en-US" altLang="zh-CN" dirty="0"/>
              <a:t>Norm</a:t>
            </a:r>
            <a:endParaRPr lang="en-CN" dirty="0"/>
          </a:p>
        </p:txBody>
      </p:sp>
      <p:sp>
        <p:nvSpPr>
          <p:cNvPr id="3" name="Content Placeholder 2">
            <a:extLst>
              <a:ext uri="{FF2B5EF4-FFF2-40B4-BE49-F238E27FC236}">
                <a16:creationId xmlns:a16="http://schemas.microsoft.com/office/drawing/2014/main" id="{E589B770-4B2D-2AC1-6334-EF044ECD542E}"/>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18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581-AE2A-5607-01DD-2094CC3BD289}"/>
              </a:ext>
            </a:extLst>
          </p:cNvPr>
          <p:cNvSpPr>
            <a:spLocks noGrp="1"/>
          </p:cNvSpPr>
          <p:nvPr>
            <p:ph type="title"/>
          </p:nvPr>
        </p:nvSpPr>
        <p:spPr/>
        <p:txBody>
          <a:bodyPr/>
          <a:lstStyle/>
          <a:p>
            <a:r>
              <a:rPr lang="en-US" dirty="0" err="1"/>
              <a:t>编码</a:t>
            </a:r>
            <a:endParaRPr lang="en-CN" dirty="0"/>
          </a:p>
        </p:txBody>
      </p:sp>
      <p:sp>
        <p:nvSpPr>
          <p:cNvPr id="3" name="Content Placeholder 2">
            <a:extLst>
              <a:ext uri="{FF2B5EF4-FFF2-40B4-BE49-F238E27FC236}">
                <a16:creationId xmlns:a16="http://schemas.microsoft.com/office/drawing/2014/main" id="{3EDA06F2-01A5-7123-EC0B-4D5A91A275F1}"/>
              </a:ext>
            </a:extLst>
          </p:cNvPr>
          <p:cNvSpPr>
            <a:spLocks noGrp="1"/>
          </p:cNvSpPr>
          <p:nvPr>
            <p:ph idx="1"/>
          </p:nvPr>
        </p:nvSpPr>
        <p:spPr>
          <a:xfrm>
            <a:off x="1371600" y="1838130"/>
            <a:ext cx="9601200" cy="3581400"/>
          </a:xfrm>
        </p:spPr>
        <p:txBody>
          <a:bodyPr/>
          <a:lstStyle/>
          <a:p>
            <a:r>
              <a:rPr lang="en-US" dirty="0" err="1"/>
              <a:t>数字</a:t>
            </a:r>
            <a:endParaRPr lang="en-US" dirty="0"/>
          </a:p>
          <a:p>
            <a:pPr lvl="1"/>
            <a:r>
              <a:rPr lang="en-US" i="0" dirty="0" err="1"/>
              <a:t>定长编码</a:t>
            </a:r>
            <a:endParaRPr lang="en-US" i="0" dirty="0"/>
          </a:p>
          <a:p>
            <a:pPr lvl="1"/>
            <a:r>
              <a:rPr lang="en-US" i="0" dirty="0" err="1"/>
              <a:t>变长整数编码</a:t>
            </a:r>
            <a:r>
              <a:rPr lang="en-US" altLang="zh-CN" i="0" dirty="0" err="1"/>
              <a:t>-Vint</a:t>
            </a:r>
            <a:endParaRPr lang="en-CN" altLang="zh-CN" i="0" dirty="0"/>
          </a:p>
          <a:p>
            <a:pPr lvl="1"/>
            <a:r>
              <a:rPr lang="en-US" i="0" dirty="0" err="1"/>
              <a:t>ZigZag变长整数编码</a:t>
            </a:r>
            <a:endParaRPr lang="en-US" i="0" dirty="0"/>
          </a:p>
          <a:p>
            <a:r>
              <a:rPr lang="en-US" dirty="0" err="1"/>
              <a:t>字符串</a:t>
            </a:r>
            <a:endParaRPr lang="en-US" dirty="0"/>
          </a:p>
          <a:p>
            <a:pPr lvl="1"/>
            <a:r>
              <a:rPr lang="en-US" altLang="zh-CN" i="0" dirty="0" err="1"/>
              <a:t>Len+Bytes</a:t>
            </a:r>
            <a:endParaRPr lang="en-US" i="0" dirty="0"/>
          </a:p>
        </p:txBody>
      </p:sp>
      <p:pic>
        <p:nvPicPr>
          <p:cNvPr id="5" name="Picture 4" descr="Text&#10;&#10;Description automatically generated">
            <a:extLst>
              <a:ext uri="{FF2B5EF4-FFF2-40B4-BE49-F238E27FC236}">
                <a16:creationId xmlns:a16="http://schemas.microsoft.com/office/drawing/2014/main" id="{16B7C8B5-9BC1-B506-A741-627C47926211}"/>
              </a:ext>
            </a:extLst>
          </p:cNvPr>
          <p:cNvPicPr>
            <a:picLocks noChangeAspect="1"/>
          </p:cNvPicPr>
          <p:nvPr/>
        </p:nvPicPr>
        <p:blipFill>
          <a:blip r:embed="rId3"/>
          <a:stretch>
            <a:fillRect/>
          </a:stretch>
        </p:blipFill>
        <p:spPr>
          <a:xfrm>
            <a:off x="5897366" y="1633591"/>
            <a:ext cx="5962126" cy="1295593"/>
          </a:xfrm>
          <a:prstGeom prst="rect">
            <a:avLst/>
          </a:prstGeom>
        </p:spPr>
      </p:pic>
      <p:pic>
        <p:nvPicPr>
          <p:cNvPr id="7" name="Picture 6">
            <a:extLst>
              <a:ext uri="{FF2B5EF4-FFF2-40B4-BE49-F238E27FC236}">
                <a16:creationId xmlns:a16="http://schemas.microsoft.com/office/drawing/2014/main" id="{178957B6-28F4-250A-C6B5-B57012F28E3F}"/>
              </a:ext>
            </a:extLst>
          </p:cNvPr>
          <p:cNvPicPr>
            <a:picLocks noChangeAspect="1"/>
          </p:cNvPicPr>
          <p:nvPr/>
        </p:nvPicPr>
        <p:blipFill>
          <a:blip r:embed="rId4"/>
          <a:stretch>
            <a:fillRect/>
          </a:stretch>
        </p:blipFill>
        <p:spPr>
          <a:xfrm>
            <a:off x="5897366" y="3202371"/>
            <a:ext cx="5967502" cy="2790816"/>
          </a:xfrm>
          <a:prstGeom prst="rect">
            <a:avLst/>
          </a:prstGeom>
        </p:spPr>
      </p:pic>
    </p:spTree>
    <p:extLst>
      <p:ext uri="{BB962C8B-B14F-4D97-AF65-F5344CB8AC3E}">
        <p14:creationId xmlns:p14="http://schemas.microsoft.com/office/powerpoint/2010/main" val="41280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FE46-2167-BFF1-FF2B-A8DE5BE37E1D}"/>
              </a:ext>
            </a:extLst>
          </p:cNvPr>
          <p:cNvSpPr>
            <a:spLocks noGrp="1"/>
          </p:cNvSpPr>
          <p:nvPr>
            <p:ph type="title"/>
          </p:nvPr>
        </p:nvSpPr>
        <p:spPr>
          <a:xfrm>
            <a:off x="1371600" y="613881"/>
            <a:ext cx="9601200" cy="1485900"/>
          </a:xfrm>
        </p:spPr>
        <p:txBody>
          <a:bodyPr>
            <a:normAutofit/>
          </a:bodyPr>
          <a:lstStyle/>
          <a:p>
            <a:r>
              <a:rPr lang="en-CN" dirty="0"/>
              <a:t>差值存储</a:t>
            </a:r>
          </a:p>
        </p:txBody>
      </p:sp>
      <p:graphicFrame>
        <p:nvGraphicFramePr>
          <p:cNvPr id="5" name="Content Placeholder 2">
            <a:extLst>
              <a:ext uri="{FF2B5EF4-FFF2-40B4-BE49-F238E27FC236}">
                <a16:creationId xmlns:a16="http://schemas.microsoft.com/office/drawing/2014/main" id="{8B139174-EB94-4C8E-A162-BAA4628BDB44}"/>
              </a:ext>
            </a:extLst>
          </p:cNvPr>
          <p:cNvGraphicFramePr>
            <a:graphicFrameLocks noGrp="1"/>
          </p:cNvGraphicFramePr>
          <p:nvPr>
            <p:ph idx="1"/>
            <p:extLst>
              <p:ext uri="{D42A27DB-BD31-4B8C-83A1-F6EECF244321}">
                <p14:modId xmlns:p14="http://schemas.microsoft.com/office/powerpoint/2010/main" val="2555332238"/>
              </p:ext>
            </p:extLst>
          </p:nvPr>
        </p:nvGraphicFramePr>
        <p:xfrm>
          <a:off x="1371600" y="178256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99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4766-20B7-D8EC-EB88-997E4D25AD0D}"/>
              </a:ext>
            </a:extLst>
          </p:cNvPr>
          <p:cNvSpPr>
            <a:spLocks noGrp="1"/>
          </p:cNvSpPr>
          <p:nvPr>
            <p:ph type="title"/>
          </p:nvPr>
        </p:nvSpPr>
        <p:spPr>
          <a:xfrm>
            <a:off x="784743" y="685800"/>
            <a:ext cx="5958837" cy="1485900"/>
          </a:xfrm>
        </p:spPr>
        <p:txBody>
          <a:bodyPr>
            <a:normAutofit/>
          </a:bodyPr>
          <a:lstStyle/>
          <a:p>
            <a:r>
              <a:rPr lang="en-US" altLang="zh-CN"/>
              <a:t>Frame</a:t>
            </a:r>
            <a:r>
              <a:rPr lang="zh-CN" altLang="en-US"/>
              <a:t> </a:t>
            </a:r>
            <a:r>
              <a:rPr lang="en-US" altLang="zh-CN"/>
              <a:t>Of</a:t>
            </a:r>
            <a:r>
              <a:rPr lang="zh-CN" altLang="en-US"/>
              <a:t> </a:t>
            </a:r>
            <a:r>
              <a:rPr lang="en-US" altLang="zh-CN"/>
              <a:t>Reference</a:t>
            </a:r>
            <a:endParaRPr lang="en-CN" dirty="0"/>
          </a:p>
        </p:txBody>
      </p:sp>
      <p:sp>
        <p:nvSpPr>
          <p:cNvPr id="3" name="Content Placeholder 2">
            <a:extLst>
              <a:ext uri="{FF2B5EF4-FFF2-40B4-BE49-F238E27FC236}">
                <a16:creationId xmlns:a16="http://schemas.microsoft.com/office/drawing/2014/main" id="{2C76974F-78CF-6388-2EAE-9C64C489D045}"/>
              </a:ext>
            </a:extLst>
          </p:cNvPr>
          <p:cNvSpPr>
            <a:spLocks noGrp="1"/>
          </p:cNvSpPr>
          <p:nvPr>
            <p:ph idx="1"/>
          </p:nvPr>
        </p:nvSpPr>
        <p:spPr>
          <a:xfrm>
            <a:off x="784743" y="2286000"/>
            <a:ext cx="5958837" cy="3581400"/>
          </a:xfrm>
        </p:spPr>
        <p:txBody>
          <a:bodyPr>
            <a:normAutofit/>
          </a:bodyPr>
          <a:lstStyle/>
          <a:p>
            <a:r>
              <a:rPr lang="en-US"/>
              <a:t>在保存</a:t>
            </a:r>
            <a:r>
              <a:rPr lang="en-US" altLang="zh-CN"/>
              <a:t>long[]</a:t>
            </a:r>
            <a:r>
              <a:rPr lang="en-US"/>
              <a:t>时会按</a:t>
            </a:r>
            <a:r>
              <a:rPr lang="en-US" altLang="zh-CN"/>
              <a:t>128</a:t>
            </a:r>
            <a:r>
              <a:rPr lang="en-US"/>
              <a:t>个分成多个PackedBlock</a:t>
            </a:r>
            <a:r>
              <a:rPr lang="zh-CN" altLang="en-US"/>
              <a:t>，</a:t>
            </a:r>
            <a:r>
              <a:rPr lang="en-US"/>
              <a:t>每个block中找到最大值以确定表示该block中数字需要的bit数</a:t>
            </a:r>
            <a:r>
              <a:rPr lang="zh-CN" altLang="en-US"/>
              <a:t>。</a:t>
            </a:r>
            <a:r>
              <a:rPr lang="en-US"/>
              <a:t>然后将该bit数写入header</a:t>
            </a:r>
            <a:r>
              <a:rPr lang="zh-CN" altLang="en-US"/>
              <a:t>，</a:t>
            </a:r>
            <a:r>
              <a:rPr lang="en-US"/>
              <a:t>最后写入按bit数表示的long数组</a:t>
            </a:r>
          </a:p>
          <a:p>
            <a:r>
              <a:rPr lang="en-US"/>
              <a:t>对有序数组比如doc</a:t>
            </a:r>
            <a:r>
              <a:rPr lang="en-US" altLang="zh-CN"/>
              <a:t>Id/pos/offset</a:t>
            </a:r>
            <a:r>
              <a:rPr lang="zh-CN" altLang="en-US"/>
              <a:t> </a:t>
            </a:r>
            <a:r>
              <a:rPr lang="en-US" altLang="zh-CN"/>
              <a:t>List,</a:t>
            </a:r>
            <a:r>
              <a:rPr lang="zh-CN" altLang="en-US"/>
              <a:t> </a:t>
            </a:r>
            <a:r>
              <a:rPr lang="en-US"/>
              <a:t>会先差值编码然后再 Frame</a:t>
            </a:r>
            <a:r>
              <a:rPr lang="zh-CN" altLang="en-US"/>
              <a:t> </a:t>
            </a:r>
            <a:r>
              <a:rPr lang="en-US" altLang="zh-CN"/>
              <a:t>Of</a:t>
            </a:r>
            <a:r>
              <a:rPr lang="zh-CN" altLang="en-US"/>
              <a:t> </a:t>
            </a:r>
            <a:r>
              <a:rPr lang="en-US" altLang="zh-CN"/>
              <a:t>Reference </a:t>
            </a:r>
            <a:r>
              <a:rPr lang="en-US"/>
              <a:t>编码</a:t>
            </a:r>
          </a:p>
          <a:p>
            <a:r>
              <a:rPr lang="en-US"/>
              <a:t>压缩空间占用</a:t>
            </a:r>
            <a:endParaRPr lang="en-US" dirty="0"/>
          </a:p>
        </p:txBody>
      </p:sp>
      <p:sp>
        <p:nvSpPr>
          <p:cNvPr id="14" name="Rectangle 13">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able&#10;&#10;Description automatically generated with medium confidence">
            <a:extLst>
              <a:ext uri="{FF2B5EF4-FFF2-40B4-BE49-F238E27FC236}">
                <a16:creationId xmlns:a16="http://schemas.microsoft.com/office/drawing/2014/main" id="{0B5EF9AD-9223-35A4-6C59-F12C16F7680C}"/>
              </a:ext>
            </a:extLst>
          </p:cNvPr>
          <p:cNvPicPr>
            <a:picLocks noChangeAspect="1"/>
          </p:cNvPicPr>
          <p:nvPr/>
        </p:nvPicPr>
        <p:blipFill>
          <a:blip r:embed="rId3"/>
          <a:stretch>
            <a:fillRect/>
          </a:stretch>
        </p:blipFill>
        <p:spPr>
          <a:xfrm>
            <a:off x="7913292" y="1859232"/>
            <a:ext cx="3912196" cy="3139536"/>
          </a:xfrm>
          <a:prstGeom prst="rect">
            <a:avLst/>
          </a:prstGeom>
        </p:spPr>
      </p:pic>
    </p:spTree>
    <p:extLst>
      <p:ext uri="{BB962C8B-B14F-4D97-AF65-F5344CB8AC3E}">
        <p14:creationId xmlns:p14="http://schemas.microsoft.com/office/powerpoint/2010/main" val="73923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2B881-9091-59C2-AD52-F3BB1506310D}"/>
              </a:ext>
            </a:extLst>
          </p:cNvPr>
          <p:cNvSpPr>
            <a:spLocks noGrp="1"/>
          </p:cNvSpPr>
          <p:nvPr>
            <p:ph type="title"/>
          </p:nvPr>
        </p:nvSpPr>
        <p:spPr>
          <a:xfrm>
            <a:off x="784743" y="685800"/>
            <a:ext cx="5793475" cy="1485900"/>
          </a:xfrm>
        </p:spPr>
        <p:txBody>
          <a:bodyPr>
            <a:normAutofit/>
          </a:bodyPr>
          <a:lstStyle/>
          <a:p>
            <a:r>
              <a:rPr lang="en-US" altLang="zh-CN" dirty="0"/>
              <a:t>Roaring</a:t>
            </a:r>
            <a:r>
              <a:rPr lang="zh-CN" altLang="en-US" dirty="0"/>
              <a:t> </a:t>
            </a:r>
            <a:r>
              <a:rPr lang="en-US" altLang="zh-CN" dirty="0"/>
              <a:t>Bitmap</a:t>
            </a:r>
            <a:endParaRPr lang="en-CN" dirty="0"/>
          </a:p>
        </p:txBody>
      </p:sp>
      <p:sp>
        <p:nvSpPr>
          <p:cNvPr id="3" name="Content Placeholder 2">
            <a:extLst>
              <a:ext uri="{FF2B5EF4-FFF2-40B4-BE49-F238E27FC236}">
                <a16:creationId xmlns:a16="http://schemas.microsoft.com/office/drawing/2014/main" id="{8413F419-89FB-2F38-E7CD-F5BFCE6EAC12}"/>
              </a:ext>
            </a:extLst>
          </p:cNvPr>
          <p:cNvSpPr>
            <a:spLocks noGrp="1"/>
          </p:cNvSpPr>
          <p:nvPr>
            <p:ph idx="1"/>
          </p:nvPr>
        </p:nvSpPr>
        <p:spPr>
          <a:xfrm>
            <a:off x="784742" y="1882117"/>
            <a:ext cx="5793475" cy="3581400"/>
          </a:xfrm>
        </p:spPr>
        <p:txBody>
          <a:bodyPr>
            <a:normAutofit fontScale="92500" lnSpcReduction="20000"/>
          </a:bodyPr>
          <a:lstStyle/>
          <a:p>
            <a:r>
              <a:rPr lang="en-CN" dirty="0"/>
              <a:t>假设要保存</a:t>
            </a:r>
            <a:r>
              <a:rPr lang="en-US" altLang="zh-CN" dirty="0"/>
              <a:t>100M</a:t>
            </a:r>
            <a:r>
              <a:rPr lang="en-CN" dirty="0"/>
              <a:t>文档号</a:t>
            </a:r>
            <a:r>
              <a:rPr lang="zh-CN" altLang="en-US" dirty="0"/>
              <a:t>，</a:t>
            </a:r>
            <a:r>
              <a:rPr lang="en-CN" dirty="0"/>
              <a:t>如果使用Int编码需要</a:t>
            </a:r>
            <a:r>
              <a:rPr lang="en-US" altLang="zh-CN" dirty="0"/>
              <a:t> 400M byte</a:t>
            </a:r>
            <a:r>
              <a:rPr lang="en-CN" dirty="0"/>
              <a:t>内存</a:t>
            </a:r>
          </a:p>
          <a:p>
            <a:r>
              <a:rPr lang="en-CN" dirty="0"/>
              <a:t>Bitmap</a:t>
            </a:r>
            <a:r>
              <a:rPr lang="en-US" altLang="zh-CN" dirty="0"/>
              <a:t>/</a:t>
            </a:r>
            <a:r>
              <a:rPr lang="en-US" altLang="zh-CN" dirty="0" err="1"/>
              <a:t>Bitset</a:t>
            </a:r>
            <a:endParaRPr lang="en-US" altLang="zh-CN" dirty="0"/>
          </a:p>
          <a:p>
            <a:pPr lvl="1"/>
            <a:r>
              <a:rPr lang="en-US" i="0" dirty="0" err="1"/>
              <a:t>上面case的整数集合比较密集使用bitmap可以很好的压缩空间使用</a:t>
            </a:r>
            <a:endParaRPr lang="en-US" i="0" dirty="0"/>
          </a:p>
          <a:p>
            <a:pPr lvl="1"/>
            <a:r>
              <a:rPr lang="en-US" i="0" dirty="0" err="1"/>
              <a:t>使用</a:t>
            </a:r>
            <a:r>
              <a:rPr lang="en-US" altLang="zh-CN" i="0" dirty="0"/>
              <a:t> 100M</a:t>
            </a:r>
            <a:r>
              <a:rPr lang="zh-CN" altLang="en-US" i="0" dirty="0"/>
              <a:t> </a:t>
            </a:r>
            <a:r>
              <a:rPr lang="en-US" altLang="zh-CN" i="0" dirty="0"/>
              <a:t>bit </a:t>
            </a:r>
            <a:r>
              <a:rPr lang="en-US" i="0" dirty="0" err="1"/>
              <a:t>保存</a:t>
            </a:r>
            <a:r>
              <a:rPr lang="zh-CN" altLang="en-US" i="0" dirty="0"/>
              <a:t>，</a:t>
            </a:r>
            <a:r>
              <a:rPr lang="en-US" i="0" dirty="0" err="1"/>
              <a:t>需要的空间大小为</a:t>
            </a:r>
            <a:r>
              <a:rPr lang="zh-CN" altLang="en-US" i="0" dirty="0"/>
              <a:t> </a:t>
            </a:r>
            <a:r>
              <a:rPr lang="en-US" altLang="zh-CN" i="0" dirty="0"/>
              <a:t>100M</a:t>
            </a:r>
            <a:r>
              <a:rPr lang="zh-CN" altLang="en-US" i="0" dirty="0"/>
              <a:t> </a:t>
            </a:r>
            <a:r>
              <a:rPr lang="en-US" altLang="zh-CN" i="0" dirty="0"/>
              <a:t>bits</a:t>
            </a:r>
            <a:r>
              <a:rPr lang="zh-CN" altLang="en-US" i="0" dirty="0"/>
              <a:t> </a:t>
            </a:r>
            <a:r>
              <a:rPr lang="en-US" altLang="zh-CN" i="0" dirty="0"/>
              <a:t>=</a:t>
            </a:r>
            <a:r>
              <a:rPr lang="zh-CN" altLang="en-US" i="0" dirty="0"/>
              <a:t> </a:t>
            </a:r>
            <a:r>
              <a:rPr lang="en-US" altLang="zh-CN" i="0" dirty="0"/>
              <a:t>12.5MB</a:t>
            </a:r>
            <a:r>
              <a:rPr lang="zh-CN" altLang="en-US" i="0" dirty="0"/>
              <a:t>，</a:t>
            </a:r>
            <a:r>
              <a:rPr lang="en-US" altLang="zh-CN" i="0" dirty="0"/>
              <a:t>32</a:t>
            </a:r>
            <a:r>
              <a:rPr lang="en-US" i="0" dirty="0"/>
              <a:t>倍</a:t>
            </a:r>
          </a:p>
          <a:p>
            <a:pPr lvl="1"/>
            <a:r>
              <a:rPr lang="en-US" altLang="zh-CN" i="0" dirty="0"/>
              <a:t>Lucene:</a:t>
            </a:r>
            <a:r>
              <a:rPr lang="zh-CN" altLang="en-US" i="0" dirty="0"/>
              <a:t> </a:t>
            </a:r>
            <a:r>
              <a:rPr lang="en-US" altLang="zh-CN" i="0" dirty="0" err="1"/>
              <a:t>FixedBitSet</a:t>
            </a:r>
            <a:endParaRPr lang="en-CN" i="0" dirty="0"/>
          </a:p>
          <a:p>
            <a:r>
              <a:rPr lang="en-CN" dirty="0"/>
              <a:t>Roaring</a:t>
            </a:r>
            <a:r>
              <a:rPr lang="zh-CN" altLang="en-US" dirty="0"/>
              <a:t> </a:t>
            </a:r>
            <a:r>
              <a:rPr lang="en-US" altLang="zh-CN" dirty="0"/>
              <a:t>Bitmap</a:t>
            </a:r>
          </a:p>
          <a:p>
            <a:pPr lvl="1"/>
            <a:r>
              <a:rPr lang="en-US" i="0" dirty="0" err="1"/>
              <a:t>Bitmap对稀疏的整数集合压缩效果不好</a:t>
            </a:r>
            <a:r>
              <a:rPr lang="zh-CN" altLang="en-US" i="0" dirty="0"/>
              <a:t>，</a:t>
            </a:r>
            <a:r>
              <a:rPr lang="en-US" i="0" dirty="0" err="1"/>
              <a:t>空间占用甚至会比Int编码还高</a:t>
            </a:r>
            <a:endParaRPr lang="en-US" i="0" dirty="0"/>
          </a:p>
          <a:p>
            <a:pPr lvl="1"/>
            <a:r>
              <a:rPr lang="en-US" altLang="zh-CN" i="0" dirty="0"/>
              <a:t>Lucene:</a:t>
            </a:r>
            <a:r>
              <a:rPr lang="zh-CN" altLang="en-US" i="0" dirty="0"/>
              <a:t> </a:t>
            </a:r>
            <a:r>
              <a:rPr lang="en-US" i="0" dirty="0" err="1"/>
              <a:t>RoaringDocIdSet</a:t>
            </a:r>
            <a:r>
              <a:rPr lang="en-US" altLang="zh-CN" i="0" dirty="0"/>
              <a:t>,</a:t>
            </a:r>
            <a:r>
              <a:rPr lang="zh-CN" altLang="en-US" i="0" dirty="0"/>
              <a:t> </a:t>
            </a:r>
            <a:r>
              <a:rPr lang="en-US" altLang="zh-CN" i="0" dirty="0" err="1"/>
              <a:t>IndexedDISI</a:t>
            </a:r>
            <a:endParaRPr lang="en-CN" i="0" dirty="0"/>
          </a:p>
        </p:txBody>
      </p:sp>
      <p:sp>
        <p:nvSpPr>
          <p:cNvPr id="15" name="Rectangle 1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Chart, line chart&#10;&#10;Description automatically generated">
            <a:extLst>
              <a:ext uri="{FF2B5EF4-FFF2-40B4-BE49-F238E27FC236}">
                <a16:creationId xmlns:a16="http://schemas.microsoft.com/office/drawing/2014/main" id="{42542664-1B20-3DB9-E154-A80A06310C6D}"/>
              </a:ext>
            </a:extLst>
          </p:cNvPr>
          <p:cNvPicPr>
            <a:picLocks noChangeAspect="1"/>
          </p:cNvPicPr>
          <p:nvPr/>
        </p:nvPicPr>
        <p:blipFill>
          <a:blip r:embed="rId2"/>
          <a:stretch>
            <a:fillRect/>
          </a:stretch>
        </p:blipFill>
        <p:spPr>
          <a:xfrm>
            <a:off x="8037091" y="3481096"/>
            <a:ext cx="3667933" cy="2705100"/>
          </a:xfrm>
          <a:prstGeom prst="rect">
            <a:avLst/>
          </a:prstGeom>
          <a:ln>
            <a:noFill/>
          </a:ln>
          <a:effectLst/>
        </p:spPr>
      </p:pic>
      <p:pic>
        <p:nvPicPr>
          <p:cNvPr id="6" name="Picture 5" descr="A picture containing graphical user interface&#10;&#10;Description automatically generated">
            <a:extLst>
              <a:ext uri="{FF2B5EF4-FFF2-40B4-BE49-F238E27FC236}">
                <a16:creationId xmlns:a16="http://schemas.microsoft.com/office/drawing/2014/main" id="{B9D52B6E-27F1-AA42-F58A-DCD9B5C17456}"/>
              </a:ext>
            </a:extLst>
          </p:cNvPr>
          <p:cNvPicPr>
            <a:picLocks noChangeAspect="1"/>
          </p:cNvPicPr>
          <p:nvPr/>
        </p:nvPicPr>
        <p:blipFill>
          <a:blip r:embed="rId3"/>
          <a:stretch>
            <a:fillRect/>
          </a:stretch>
        </p:blipFill>
        <p:spPr>
          <a:xfrm>
            <a:off x="8037091" y="1323107"/>
            <a:ext cx="3730079" cy="1697185"/>
          </a:xfrm>
          <a:prstGeom prst="rect">
            <a:avLst/>
          </a:prstGeom>
          <a:ln>
            <a:noFill/>
          </a:ln>
          <a:effectLst/>
        </p:spPr>
      </p:pic>
      <p:sp>
        <p:nvSpPr>
          <p:cNvPr id="4" name="TextBox 3">
            <a:extLst>
              <a:ext uri="{FF2B5EF4-FFF2-40B4-BE49-F238E27FC236}">
                <a16:creationId xmlns:a16="http://schemas.microsoft.com/office/drawing/2014/main" id="{B5035DE5-B944-CCF1-11C2-E95FCDF8F0C6}"/>
              </a:ext>
            </a:extLst>
          </p:cNvPr>
          <p:cNvSpPr txBox="1"/>
          <p:nvPr/>
        </p:nvSpPr>
        <p:spPr>
          <a:xfrm>
            <a:off x="3807725" y="1009934"/>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417074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58AA-411E-7E35-30F1-8C32383AF997}"/>
              </a:ext>
            </a:extLst>
          </p:cNvPr>
          <p:cNvSpPr>
            <a:spLocks noGrp="1"/>
          </p:cNvSpPr>
          <p:nvPr>
            <p:ph type="title"/>
          </p:nvPr>
        </p:nvSpPr>
        <p:spPr/>
        <p:txBody>
          <a:bodyPr/>
          <a:lstStyle/>
          <a:p>
            <a:r>
              <a:rPr lang="en-CN" dirty="0"/>
              <a:t>跳表SkipList</a:t>
            </a:r>
          </a:p>
        </p:txBody>
      </p:sp>
      <p:sp>
        <p:nvSpPr>
          <p:cNvPr id="3" name="Content Placeholder 2">
            <a:extLst>
              <a:ext uri="{FF2B5EF4-FFF2-40B4-BE49-F238E27FC236}">
                <a16:creationId xmlns:a16="http://schemas.microsoft.com/office/drawing/2014/main" id="{2E5F8840-2179-50DE-C771-0BDA814F8A5E}"/>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28396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29C4-ACBE-8AED-C920-73AF259758C1}"/>
              </a:ext>
            </a:extLst>
          </p:cNvPr>
          <p:cNvSpPr>
            <a:spLocks noGrp="1"/>
          </p:cNvSpPr>
          <p:nvPr>
            <p:ph type="title"/>
          </p:nvPr>
        </p:nvSpPr>
        <p:spPr/>
        <p:txBody>
          <a:bodyPr/>
          <a:lstStyle/>
          <a:p>
            <a:r>
              <a:rPr lang="en-CN" dirty="0"/>
              <a:t>FST</a:t>
            </a:r>
          </a:p>
        </p:txBody>
      </p:sp>
      <p:sp>
        <p:nvSpPr>
          <p:cNvPr id="3" name="Content Placeholder 2">
            <a:extLst>
              <a:ext uri="{FF2B5EF4-FFF2-40B4-BE49-F238E27FC236}">
                <a16:creationId xmlns:a16="http://schemas.microsoft.com/office/drawing/2014/main" id="{088DF65C-7252-1787-E3CF-374D2D6ACC50}"/>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4329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ACF9-EE38-0930-A0D1-EA93FDE82F03}"/>
              </a:ext>
            </a:extLst>
          </p:cNvPr>
          <p:cNvSpPr>
            <a:spLocks noGrp="1"/>
          </p:cNvSpPr>
          <p:nvPr>
            <p:ph type="title"/>
          </p:nvPr>
        </p:nvSpPr>
        <p:spPr/>
        <p:txBody>
          <a:bodyPr/>
          <a:lstStyle/>
          <a:p>
            <a:r>
              <a:rPr lang="en-US" altLang="zh-CN" dirty="0" err="1"/>
              <a:t>ByteRefHash</a:t>
            </a:r>
            <a:r>
              <a:rPr lang="en-US" altLang="zh-CN" dirty="0"/>
              <a:t>,</a:t>
            </a:r>
            <a:r>
              <a:rPr lang="zh-CN" altLang="en-US" dirty="0"/>
              <a:t> </a:t>
            </a:r>
            <a:r>
              <a:rPr lang="en-US" altLang="zh-CN" dirty="0" err="1"/>
              <a:t>ByteBlockPool</a:t>
            </a:r>
            <a:endParaRPr lang="en-CN" dirty="0"/>
          </a:p>
        </p:txBody>
      </p:sp>
      <p:sp>
        <p:nvSpPr>
          <p:cNvPr id="3" name="Content Placeholder 2">
            <a:extLst>
              <a:ext uri="{FF2B5EF4-FFF2-40B4-BE49-F238E27FC236}">
                <a16:creationId xmlns:a16="http://schemas.microsoft.com/office/drawing/2014/main" id="{2CEE93B7-E3BB-9671-5F7B-735663CA6DC4}"/>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9482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3993-6FA5-7CDB-0A02-CA6C9656360C}"/>
              </a:ext>
            </a:extLst>
          </p:cNvPr>
          <p:cNvSpPr>
            <a:spLocks noGrp="1"/>
          </p:cNvSpPr>
          <p:nvPr>
            <p:ph type="title"/>
          </p:nvPr>
        </p:nvSpPr>
        <p:spPr/>
        <p:txBody>
          <a:bodyPr/>
          <a:lstStyle/>
          <a:p>
            <a:r>
              <a:rPr lang="en-US" dirty="0" err="1"/>
              <a:t>大纲</a:t>
            </a:r>
            <a:endParaRPr lang="en-CN" dirty="0"/>
          </a:p>
        </p:txBody>
      </p:sp>
      <p:sp>
        <p:nvSpPr>
          <p:cNvPr id="3" name="Content Placeholder 2">
            <a:extLst>
              <a:ext uri="{FF2B5EF4-FFF2-40B4-BE49-F238E27FC236}">
                <a16:creationId xmlns:a16="http://schemas.microsoft.com/office/drawing/2014/main" id="{626D1427-42E1-69B2-5243-968440FB71D9}"/>
              </a:ext>
            </a:extLst>
          </p:cNvPr>
          <p:cNvSpPr>
            <a:spLocks noGrp="1"/>
          </p:cNvSpPr>
          <p:nvPr>
            <p:ph idx="1"/>
          </p:nvPr>
        </p:nvSpPr>
        <p:spPr/>
        <p:txBody>
          <a:bodyPr/>
          <a:lstStyle/>
          <a:p>
            <a:r>
              <a:rPr lang="en-US" dirty="0" err="1"/>
              <a:t>一</a:t>
            </a:r>
            <a:r>
              <a:rPr lang="en-US" altLang="zh-CN" dirty="0"/>
              <a:t>.</a:t>
            </a:r>
            <a:r>
              <a:rPr lang="zh-CN" altLang="en-US" dirty="0"/>
              <a:t> </a:t>
            </a:r>
            <a:r>
              <a:rPr lang="en-US" dirty="0"/>
              <a:t>L</a:t>
            </a:r>
            <a:r>
              <a:rPr lang="en-CN" dirty="0"/>
              <a:t>ucene和Elasticsearch</a:t>
            </a:r>
          </a:p>
          <a:p>
            <a:r>
              <a:rPr lang="en-US" dirty="0" err="1"/>
              <a:t>二</a:t>
            </a:r>
            <a:r>
              <a:rPr lang="en-US" altLang="zh-CN" dirty="0"/>
              <a:t>.</a:t>
            </a:r>
            <a:r>
              <a:rPr lang="zh-CN" altLang="en-US" dirty="0"/>
              <a:t> </a:t>
            </a:r>
            <a:r>
              <a:rPr lang="en-US" dirty="0" err="1"/>
              <a:t>背景知识</a:t>
            </a:r>
            <a:endParaRPr lang="en-CN" dirty="0"/>
          </a:p>
          <a:p>
            <a:r>
              <a:rPr lang="en-US" dirty="0" err="1"/>
              <a:t>三</a:t>
            </a:r>
            <a:r>
              <a:rPr lang="en-US" altLang="zh-CN" dirty="0"/>
              <a:t>.</a:t>
            </a:r>
            <a:r>
              <a:rPr lang="zh-CN" altLang="en-US" dirty="0"/>
              <a:t> </a:t>
            </a:r>
            <a:r>
              <a:rPr lang="en-US" dirty="0" err="1"/>
              <a:t>索引流程</a:t>
            </a:r>
            <a:r>
              <a:rPr lang="en-US" altLang="zh-CN" dirty="0" err="1"/>
              <a:t>overall</a:t>
            </a:r>
            <a:endParaRPr lang="en-US" altLang="zh-CN" dirty="0"/>
          </a:p>
          <a:p>
            <a:r>
              <a:rPr lang="en-US" dirty="0" err="1"/>
              <a:t>四</a:t>
            </a:r>
            <a:r>
              <a:rPr lang="en-US" altLang="zh-CN" dirty="0"/>
              <a:t>.</a:t>
            </a:r>
            <a:r>
              <a:rPr lang="zh-CN" altLang="en-US" dirty="0"/>
              <a:t> </a:t>
            </a:r>
            <a:r>
              <a:rPr lang="en-US" dirty="0" err="1"/>
              <a:t>文档的增删改</a:t>
            </a:r>
            <a:endParaRPr lang="en-US" dirty="0"/>
          </a:p>
          <a:p>
            <a:r>
              <a:rPr lang="en-US" dirty="0" err="1"/>
              <a:t>五</a:t>
            </a:r>
            <a:r>
              <a:rPr lang="en-US" altLang="zh-CN" dirty="0"/>
              <a:t>.</a:t>
            </a:r>
            <a:r>
              <a:rPr lang="zh-CN" altLang="en-US" dirty="0"/>
              <a:t> </a:t>
            </a:r>
            <a:r>
              <a:rPr lang="en-US" altLang="zh-CN" dirty="0"/>
              <a:t>F</a:t>
            </a:r>
            <a:r>
              <a:rPr lang="en-US" dirty="0"/>
              <a:t>lush</a:t>
            </a:r>
          </a:p>
          <a:p>
            <a:r>
              <a:rPr lang="en-US" dirty="0" err="1"/>
              <a:t>六</a:t>
            </a:r>
            <a:r>
              <a:rPr lang="en-US" altLang="zh-CN" dirty="0"/>
              <a:t>.</a:t>
            </a:r>
            <a:r>
              <a:rPr lang="zh-CN" altLang="en-US" dirty="0"/>
              <a:t> </a:t>
            </a:r>
            <a:r>
              <a:rPr lang="en-US" dirty="0"/>
              <a:t>Commit</a:t>
            </a:r>
          </a:p>
          <a:p>
            <a:r>
              <a:rPr lang="en-US" dirty="0" err="1"/>
              <a:t>七</a:t>
            </a:r>
            <a:r>
              <a:rPr lang="en-US" altLang="zh-CN" dirty="0"/>
              <a:t>.</a:t>
            </a:r>
            <a:r>
              <a:rPr lang="zh-CN" altLang="en-US" dirty="0"/>
              <a:t> </a:t>
            </a:r>
            <a:r>
              <a:rPr lang="en-US" dirty="0"/>
              <a:t>Merge</a:t>
            </a:r>
          </a:p>
          <a:p>
            <a:r>
              <a:rPr lang="en-US" dirty="0"/>
              <a:t>Q</a:t>
            </a:r>
            <a:r>
              <a:rPr lang="en-US" altLang="zh-CN" dirty="0"/>
              <a:t>&amp;A</a:t>
            </a:r>
            <a:endParaRPr lang="en-CN" dirty="0"/>
          </a:p>
        </p:txBody>
      </p:sp>
    </p:spTree>
    <p:extLst>
      <p:ext uri="{BB962C8B-B14F-4D97-AF65-F5344CB8AC3E}">
        <p14:creationId xmlns:p14="http://schemas.microsoft.com/office/powerpoint/2010/main" val="372658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C9B0-ABDF-DE0A-64C4-C18276FF0CE2}"/>
              </a:ext>
            </a:extLst>
          </p:cNvPr>
          <p:cNvSpPr>
            <a:spLocks noGrp="1"/>
          </p:cNvSpPr>
          <p:nvPr>
            <p:ph type="title"/>
          </p:nvPr>
        </p:nvSpPr>
        <p:spPr/>
        <p:txBody>
          <a:bodyPr/>
          <a:lstStyle/>
          <a:p>
            <a:r>
              <a:rPr lang="en-US" altLang="zh-CN" dirty="0"/>
              <a:t>Directory</a:t>
            </a:r>
            <a:endParaRPr lang="en-CN" dirty="0"/>
          </a:p>
        </p:txBody>
      </p:sp>
      <p:sp>
        <p:nvSpPr>
          <p:cNvPr id="3" name="Content Placeholder 2">
            <a:extLst>
              <a:ext uri="{FF2B5EF4-FFF2-40B4-BE49-F238E27FC236}">
                <a16:creationId xmlns:a16="http://schemas.microsoft.com/office/drawing/2014/main" id="{4BF7179F-06CA-76FA-19B1-B9B25F5C0CE3}"/>
              </a:ext>
            </a:extLst>
          </p:cNvPr>
          <p:cNvSpPr>
            <a:spLocks noGrp="1"/>
          </p:cNvSpPr>
          <p:nvPr>
            <p:ph idx="1"/>
          </p:nvPr>
        </p:nvSpPr>
        <p:spPr>
          <a:xfrm>
            <a:off x="1371600" y="1638300"/>
            <a:ext cx="9601200" cy="3581400"/>
          </a:xfrm>
        </p:spPr>
        <p:txBody>
          <a:bodyPr/>
          <a:lstStyle/>
          <a:p>
            <a:endParaRPr lang="en-CN"/>
          </a:p>
        </p:txBody>
      </p:sp>
    </p:spTree>
    <p:extLst>
      <p:ext uri="{BB962C8B-B14F-4D97-AF65-F5344CB8AC3E}">
        <p14:creationId xmlns:p14="http://schemas.microsoft.com/office/powerpoint/2010/main" val="196431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C3EF-5514-D6B6-8EF4-AC840B3B26F4}"/>
              </a:ext>
            </a:extLst>
          </p:cNvPr>
          <p:cNvSpPr>
            <a:spLocks noGrp="1"/>
          </p:cNvSpPr>
          <p:nvPr>
            <p:ph type="title"/>
          </p:nvPr>
        </p:nvSpPr>
        <p:spPr>
          <a:xfrm>
            <a:off x="1371600" y="460191"/>
            <a:ext cx="9601200" cy="1485900"/>
          </a:xfrm>
        </p:spPr>
        <p:txBody>
          <a:bodyPr/>
          <a:lstStyle/>
          <a:p>
            <a:r>
              <a:rPr lang="en-US" altLang="zh-CN" dirty="0" err="1"/>
              <a:t>RamUsageEstimator</a:t>
            </a:r>
            <a:endParaRPr lang="en-CN" dirty="0"/>
          </a:p>
        </p:txBody>
      </p:sp>
      <p:sp>
        <p:nvSpPr>
          <p:cNvPr id="3" name="Content Placeholder 2">
            <a:extLst>
              <a:ext uri="{FF2B5EF4-FFF2-40B4-BE49-F238E27FC236}">
                <a16:creationId xmlns:a16="http://schemas.microsoft.com/office/drawing/2014/main" id="{5AD76AB6-4D83-2D45-05D0-E83B3E8529E6}"/>
              </a:ext>
            </a:extLst>
          </p:cNvPr>
          <p:cNvSpPr>
            <a:spLocks noGrp="1"/>
          </p:cNvSpPr>
          <p:nvPr>
            <p:ph idx="1"/>
          </p:nvPr>
        </p:nvSpPr>
        <p:spPr>
          <a:xfrm>
            <a:off x="1371600" y="1530220"/>
            <a:ext cx="9601200" cy="3581400"/>
          </a:xfrm>
        </p:spPr>
        <p:txBody>
          <a:bodyPr/>
          <a:lstStyle/>
          <a:p>
            <a:r>
              <a:rPr lang="en-CN" dirty="0"/>
              <a:t>该类负责估算对象占用的内存大小</a:t>
            </a:r>
          </a:p>
          <a:p>
            <a:r>
              <a:rPr lang="en-CN" dirty="0"/>
              <a:t>对象占用内存</a:t>
            </a:r>
            <a:r>
              <a:rPr lang="en-US" altLang="zh-CN" dirty="0"/>
              <a:t>(shallow)=</a:t>
            </a:r>
            <a:r>
              <a:rPr lang="en-CN" dirty="0"/>
              <a:t>对象头大小</a:t>
            </a:r>
            <a:r>
              <a:rPr lang="zh-CN" altLang="en-US" dirty="0"/>
              <a:t> </a:t>
            </a:r>
            <a:r>
              <a:rPr lang="en-US" altLang="zh-CN" dirty="0"/>
              <a:t>+</a:t>
            </a:r>
            <a:r>
              <a:rPr lang="zh-CN" altLang="en-US" dirty="0"/>
              <a:t> </a:t>
            </a:r>
            <a:r>
              <a:rPr lang="en-CN" dirty="0"/>
              <a:t>实例数据大小</a:t>
            </a:r>
            <a:r>
              <a:rPr lang="zh-CN" altLang="en-US" dirty="0"/>
              <a:t> </a:t>
            </a:r>
            <a:r>
              <a:rPr lang="en-US" altLang="zh-CN" dirty="0"/>
              <a:t>+</a:t>
            </a:r>
            <a:r>
              <a:rPr lang="zh-CN" altLang="en-US" dirty="0"/>
              <a:t> </a:t>
            </a:r>
            <a:r>
              <a:rPr lang="en-CN" dirty="0"/>
              <a:t>对齐填充大小</a:t>
            </a:r>
          </a:p>
          <a:p>
            <a:r>
              <a:rPr lang="en-CN" dirty="0"/>
              <a:t>对象占用内存</a:t>
            </a:r>
            <a:r>
              <a:rPr lang="en-US" altLang="zh-CN" dirty="0"/>
              <a:t>(deep)</a:t>
            </a:r>
            <a:r>
              <a:rPr lang="zh-CN" altLang="en-US" dirty="0"/>
              <a:t> </a:t>
            </a:r>
            <a:r>
              <a:rPr lang="en-US" altLang="zh-CN" dirty="0"/>
              <a:t>=</a:t>
            </a:r>
            <a:r>
              <a:rPr lang="en-US" dirty="0"/>
              <a:t> </a:t>
            </a:r>
            <a:r>
              <a:rPr lang="en-CN" dirty="0"/>
              <a:t>对象占用内存</a:t>
            </a:r>
            <a:r>
              <a:rPr lang="en-US" altLang="zh-CN" dirty="0"/>
              <a:t>(shallow)+</a:t>
            </a:r>
            <a:r>
              <a:rPr lang="en-US" dirty="0" err="1"/>
              <a:t>所有</a:t>
            </a:r>
            <a:r>
              <a:rPr lang="en-CN" dirty="0"/>
              <a:t>对象域引用对象占用内存</a:t>
            </a:r>
            <a:r>
              <a:rPr lang="en-US" altLang="zh-CN" dirty="0"/>
              <a:t>(deep)</a:t>
            </a:r>
            <a:endParaRPr lang="en-CN" dirty="0"/>
          </a:p>
        </p:txBody>
      </p:sp>
      <p:pic>
        <p:nvPicPr>
          <p:cNvPr id="5" name="Picture 4" descr="Text&#10;&#10;Description automatically generated">
            <a:extLst>
              <a:ext uri="{FF2B5EF4-FFF2-40B4-BE49-F238E27FC236}">
                <a16:creationId xmlns:a16="http://schemas.microsoft.com/office/drawing/2014/main" id="{7CAFA35D-D482-9727-EA30-7DF8CCD43A4C}"/>
              </a:ext>
            </a:extLst>
          </p:cNvPr>
          <p:cNvPicPr>
            <a:picLocks noChangeAspect="1"/>
          </p:cNvPicPr>
          <p:nvPr/>
        </p:nvPicPr>
        <p:blipFill>
          <a:blip r:embed="rId2"/>
          <a:stretch>
            <a:fillRect/>
          </a:stretch>
        </p:blipFill>
        <p:spPr>
          <a:xfrm>
            <a:off x="752513" y="2787789"/>
            <a:ext cx="6052300" cy="1691383"/>
          </a:xfrm>
          <a:prstGeom prst="rect">
            <a:avLst/>
          </a:prstGeom>
        </p:spPr>
      </p:pic>
      <p:pic>
        <p:nvPicPr>
          <p:cNvPr id="7" name="Picture 6" descr="Text&#10;&#10;Description automatically generated">
            <a:extLst>
              <a:ext uri="{FF2B5EF4-FFF2-40B4-BE49-F238E27FC236}">
                <a16:creationId xmlns:a16="http://schemas.microsoft.com/office/drawing/2014/main" id="{D8B92EC2-91D3-09E8-6ECA-1A1E0D158304}"/>
              </a:ext>
            </a:extLst>
          </p:cNvPr>
          <p:cNvPicPr>
            <a:picLocks noChangeAspect="1"/>
          </p:cNvPicPr>
          <p:nvPr/>
        </p:nvPicPr>
        <p:blipFill>
          <a:blip r:embed="rId3"/>
          <a:stretch>
            <a:fillRect/>
          </a:stretch>
        </p:blipFill>
        <p:spPr>
          <a:xfrm>
            <a:off x="6755055" y="2787789"/>
            <a:ext cx="5436945" cy="4099607"/>
          </a:xfrm>
          <a:prstGeom prst="rect">
            <a:avLst/>
          </a:prstGeom>
        </p:spPr>
      </p:pic>
      <p:pic>
        <p:nvPicPr>
          <p:cNvPr id="9" name="Picture 8" descr="Text&#10;&#10;Description automatically generated">
            <a:extLst>
              <a:ext uri="{FF2B5EF4-FFF2-40B4-BE49-F238E27FC236}">
                <a16:creationId xmlns:a16="http://schemas.microsoft.com/office/drawing/2014/main" id="{54B41FAF-F2A9-BE17-E240-D8D5BD711AFC}"/>
              </a:ext>
            </a:extLst>
          </p:cNvPr>
          <p:cNvPicPr>
            <a:picLocks noChangeAspect="1"/>
          </p:cNvPicPr>
          <p:nvPr/>
        </p:nvPicPr>
        <p:blipFill>
          <a:blip r:embed="rId4"/>
          <a:stretch>
            <a:fillRect/>
          </a:stretch>
        </p:blipFill>
        <p:spPr>
          <a:xfrm>
            <a:off x="1070126" y="4580841"/>
            <a:ext cx="5311542" cy="2155861"/>
          </a:xfrm>
          <a:prstGeom prst="rect">
            <a:avLst/>
          </a:prstGeom>
        </p:spPr>
      </p:pic>
    </p:spTree>
    <p:extLst>
      <p:ext uri="{BB962C8B-B14F-4D97-AF65-F5344CB8AC3E}">
        <p14:creationId xmlns:p14="http://schemas.microsoft.com/office/powerpoint/2010/main" val="237785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822-D805-36F3-8D2E-6C52118321B2}"/>
              </a:ext>
            </a:extLst>
          </p:cNvPr>
          <p:cNvSpPr>
            <a:spLocks noGrp="1"/>
          </p:cNvSpPr>
          <p:nvPr>
            <p:ph type="title"/>
          </p:nvPr>
        </p:nvSpPr>
        <p:spPr>
          <a:xfrm>
            <a:off x="1371600" y="685800"/>
            <a:ext cx="9601200" cy="925530"/>
          </a:xfrm>
        </p:spPr>
        <p:txBody>
          <a:bodyPr/>
          <a:lstStyle/>
          <a:p>
            <a:r>
              <a:rPr lang="en-US" altLang="zh-CN" dirty="0"/>
              <a:t>Page</a:t>
            </a:r>
            <a:r>
              <a:rPr lang="zh-CN" altLang="en-US" dirty="0"/>
              <a:t> </a:t>
            </a:r>
            <a:r>
              <a:rPr lang="en-US" altLang="zh-CN" dirty="0"/>
              <a:t>Cache</a:t>
            </a:r>
            <a:endParaRPr lang="en-CN" dirty="0"/>
          </a:p>
        </p:txBody>
      </p:sp>
      <p:sp>
        <p:nvSpPr>
          <p:cNvPr id="3" name="Content Placeholder 2">
            <a:extLst>
              <a:ext uri="{FF2B5EF4-FFF2-40B4-BE49-F238E27FC236}">
                <a16:creationId xmlns:a16="http://schemas.microsoft.com/office/drawing/2014/main" id="{3ADB8DDF-9367-F185-EA69-C86CD71BD8CA}"/>
              </a:ext>
            </a:extLst>
          </p:cNvPr>
          <p:cNvSpPr>
            <a:spLocks noGrp="1"/>
          </p:cNvSpPr>
          <p:nvPr>
            <p:ph idx="1"/>
          </p:nvPr>
        </p:nvSpPr>
        <p:spPr>
          <a:xfrm>
            <a:off x="1371600" y="1809642"/>
            <a:ext cx="9601200" cy="3581400"/>
          </a:xfrm>
        </p:spPr>
        <p:txBody>
          <a:bodyPr/>
          <a:lstStyle/>
          <a:p>
            <a:r>
              <a:rPr lang="en-US" dirty="0"/>
              <a:t>R</a:t>
            </a:r>
            <a:r>
              <a:rPr lang="en-CN" dirty="0"/>
              <a:t>ead</a:t>
            </a:r>
            <a:r>
              <a:rPr lang="en-US" altLang="zh-CN" dirty="0"/>
              <a:t>,</a:t>
            </a:r>
            <a:r>
              <a:rPr lang="zh-CN" altLang="en-US" dirty="0"/>
              <a:t> </a:t>
            </a:r>
            <a:r>
              <a:rPr lang="en-US" altLang="zh-CN" dirty="0"/>
              <a:t>Write</a:t>
            </a:r>
            <a:r>
              <a:rPr lang="en-US" dirty="0"/>
              <a:t> </a:t>
            </a:r>
            <a:r>
              <a:rPr lang="en-US" dirty="0" err="1"/>
              <a:t>系统调用</a:t>
            </a:r>
            <a:endParaRPr lang="en-US" dirty="0"/>
          </a:p>
          <a:p>
            <a:r>
              <a:rPr lang="en-US" altLang="zh-CN" dirty="0"/>
              <a:t>Page</a:t>
            </a:r>
            <a:r>
              <a:rPr lang="zh-CN" altLang="en-US" dirty="0"/>
              <a:t> </a:t>
            </a:r>
            <a:r>
              <a:rPr lang="en-US" altLang="zh-CN" dirty="0"/>
              <a:t>Cache</a:t>
            </a:r>
          </a:p>
          <a:p>
            <a:r>
              <a:rPr lang="en-US" dirty="0"/>
              <a:t>Direct</a:t>
            </a:r>
            <a:r>
              <a:rPr lang="zh-CN" altLang="en-US" dirty="0"/>
              <a:t> </a:t>
            </a:r>
            <a:r>
              <a:rPr lang="en-US" altLang="zh-CN" dirty="0"/>
              <a:t>IO</a:t>
            </a:r>
          </a:p>
          <a:p>
            <a:r>
              <a:rPr lang="en-US" dirty="0" err="1"/>
              <a:t>Mmap</a:t>
            </a:r>
            <a:endParaRPr lang="en-CN" dirty="0"/>
          </a:p>
        </p:txBody>
      </p:sp>
      <p:pic>
        <p:nvPicPr>
          <p:cNvPr id="5" name="Picture 4">
            <a:extLst>
              <a:ext uri="{FF2B5EF4-FFF2-40B4-BE49-F238E27FC236}">
                <a16:creationId xmlns:a16="http://schemas.microsoft.com/office/drawing/2014/main" id="{28CBCAF6-E322-7F6E-1872-F9247DC79474}"/>
              </a:ext>
            </a:extLst>
          </p:cNvPr>
          <p:cNvPicPr>
            <a:picLocks noChangeAspect="1"/>
          </p:cNvPicPr>
          <p:nvPr/>
        </p:nvPicPr>
        <p:blipFill>
          <a:blip r:embed="rId3"/>
          <a:stretch>
            <a:fillRect/>
          </a:stretch>
        </p:blipFill>
        <p:spPr>
          <a:xfrm>
            <a:off x="7030717" y="3383017"/>
            <a:ext cx="3789683" cy="3376378"/>
          </a:xfrm>
          <a:prstGeom prst="rect">
            <a:avLst/>
          </a:prstGeom>
        </p:spPr>
      </p:pic>
      <p:pic>
        <p:nvPicPr>
          <p:cNvPr id="7" name="Picture 6">
            <a:extLst>
              <a:ext uri="{FF2B5EF4-FFF2-40B4-BE49-F238E27FC236}">
                <a16:creationId xmlns:a16="http://schemas.microsoft.com/office/drawing/2014/main" id="{4F99A9E1-2A22-D9B6-994E-BC5967E09E9A}"/>
              </a:ext>
            </a:extLst>
          </p:cNvPr>
          <p:cNvPicPr>
            <a:picLocks noChangeAspect="1"/>
          </p:cNvPicPr>
          <p:nvPr/>
        </p:nvPicPr>
        <p:blipFill>
          <a:blip r:embed="rId4"/>
          <a:stretch>
            <a:fillRect/>
          </a:stretch>
        </p:blipFill>
        <p:spPr>
          <a:xfrm>
            <a:off x="6369327" y="0"/>
            <a:ext cx="5628301" cy="3268717"/>
          </a:xfrm>
          <a:prstGeom prst="rect">
            <a:avLst/>
          </a:prstGeom>
        </p:spPr>
      </p:pic>
      <p:pic>
        <p:nvPicPr>
          <p:cNvPr id="6" name="Picture 5">
            <a:extLst>
              <a:ext uri="{FF2B5EF4-FFF2-40B4-BE49-F238E27FC236}">
                <a16:creationId xmlns:a16="http://schemas.microsoft.com/office/drawing/2014/main" id="{36B87007-7886-3EBD-1BC1-DF7182B4B15C}"/>
              </a:ext>
            </a:extLst>
          </p:cNvPr>
          <p:cNvPicPr>
            <a:picLocks noChangeAspect="1"/>
          </p:cNvPicPr>
          <p:nvPr/>
        </p:nvPicPr>
        <p:blipFill>
          <a:blip r:embed="rId5"/>
          <a:stretch>
            <a:fillRect/>
          </a:stretch>
        </p:blipFill>
        <p:spPr>
          <a:xfrm>
            <a:off x="2802617" y="3600342"/>
            <a:ext cx="3566710" cy="2941728"/>
          </a:xfrm>
          <a:prstGeom prst="rect">
            <a:avLst/>
          </a:prstGeom>
        </p:spPr>
      </p:pic>
    </p:spTree>
    <p:extLst>
      <p:ext uri="{BB962C8B-B14F-4D97-AF65-F5344CB8AC3E}">
        <p14:creationId xmlns:p14="http://schemas.microsoft.com/office/powerpoint/2010/main" val="231166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0CA5-A092-2D71-F551-9E2C13A30028}"/>
              </a:ext>
            </a:extLst>
          </p:cNvPr>
          <p:cNvSpPr>
            <a:spLocks noGrp="1"/>
          </p:cNvSpPr>
          <p:nvPr>
            <p:ph type="title"/>
          </p:nvPr>
        </p:nvSpPr>
        <p:spPr/>
        <p:txBody>
          <a:bodyPr/>
          <a:lstStyle/>
          <a:p>
            <a:r>
              <a:rPr lang="en-US" dirty="0" err="1"/>
              <a:t>三</a:t>
            </a:r>
            <a:r>
              <a:rPr lang="en-US" altLang="zh-CN" dirty="0"/>
              <a:t>.</a:t>
            </a:r>
            <a:r>
              <a:rPr lang="zh-CN" altLang="en-US" dirty="0"/>
              <a:t> </a:t>
            </a:r>
            <a:r>
              <a:rPr lang="en-CN" dirty="0"/>
              <a:t>索引流程Overall</a:t>
            </a:r>
          </a:p>
        </p:txBody>
      </p:sp>
    </p:spTree>
    <p:extLst>
      <p:ext uri="{BB962C8B-B14F-4D97-AF65-F5344CB8AC3E}">
        <p14:creationId xmlns:p14="http://schemas.microsoft.com/office/powerpoint/2010/main" val="294647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0AA-77FF-3932-B083-8ABA37D90ABA}"/>
              </a:ext>
            </a:extLst>
          </p:cNvPr>
          <p:cNvSpPr>
            <a:spLocks noGrp="1"/>
          </p:cNvSpPr>
          <p:nvPr>
            <p:ph type="title"/>
          </p:nvPr>
        </p:nvSpPr>
        <p:spPr>
          <a:xfrm>
            <a:off x="1371600" y="685800"/>
            <a:ext cx="9601200" cy="742950"/>
          </a:xfrm>
        </p:spPr>
        <p:txBody>
          <a:bodyPr/>
          <a:lstStyle/>
          <a:p>
            <a:r>
              <a:rPr lang="en-US" dirty="0" err="1"/>
              <a:t>流程图</a:t>
            </a:r>
            <a:endParaRPr lang="en-CN" dirty="0"/>
          </a:p>
        </p:txBody>
      </p:sp>
      <p:pic>
        <p:nvPicPr>
          <p:cNvPr id="4" name="Picture 3">
            <a:extLst>
              <a:ext uri="{FF2B5EF4-FFF2-40B4-BE49-F238E27FC236}">
                <a16:creationId xmlns:a16="http://schemas.microsoft.com/office/drawing/2014/main" id="{1AC555ED-23C1-2C5F-9947-89066FC3EE44}"/>
              </a:ext>
            </a:extLst>
          </p:cNvPr>
          <p:cNvPicPr>
            <a:picLocks noChangeAspect="1"/>
          </p:cNvPicPr>
          <p:nvPr/>
        </p:nvPicPr>
        <p:blipFill>
          <a:blip r:embed="rId2"/>
          <a:stretch>
            <a:fillRect/>
          </a:stretch>
        </p:blipFill>
        <p:spPr>
          <a:xfrm>
            <a:off x="2338505" y="1428750"/>
            <a:ext cx="6769100" cy="5207000"/>
          </a:xfrm>
          <a:prstGeom prst="rect">
            <a:avLst/>
          </a:prstGeom>
        </p:spPr>
      </p:pic>
    </p:spTree>
    <p:extLst>
      <p:ext uri="{BB962C8B-B14F-4D97-AF65-F5344CB8AC3E}">
        <p14:creationId xmlns:p14="http://schemas.microsoft.com/office/powerpoint/2010/main" val="1302437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B7E4F-5038-4872-E394-76AE2D2C14F8}"/>
              </a:ext>
            </a:extLst>
          </p:cNvPr>
          <p:cNvSpPr>
            <a:spLocks noGrp="1"/>
          </p:cNvSpPr>
          <p:nvPr>
            <p:ph type="title"/>
          </p:nvPr>
        </p:nvSpPr>
        <p:spPr/>
        <p:txBody>
          <a:bodyPr/>
          <a:lstStyle/>
          <a:p>
            <a:r>
              <a:rPr lang="en-CN" dirty="0"/>
              <a:t>类图</a:t>
            </a:r>
          </a:p>
        </p:txBody>
      </p:sp>
      <p:pic>
        <p:nvPicPr>
          <p:cNvPr id="5" name="Content Placeholder 4" descr="Diagram&#10;&#10;Description automatically generated">
            <a:extLst>
              <a:ext uri="{FF2B5EF4-FFF2-40B4-BE49-F238E27FC236}">
                <a16:creationId xmlns:a16="http://schemas.microsoft.com/office/drawing/2014/main" id="{899256D7-BD4F-78BD-21EF-9A2795DFC40B}"/>
              </a:ext>
            </a:extLst>
          </p:cNvPr>
          <p:cNvPicPr>
            <a:picLocks noGrp="1" noChangeAspect="1"/>
          </p:cNvPicPr>
          <p:nvPr>
            <p:ph idx="1"/>
          </p:nvPr>
        </p:nvPicPr>
        <p:blipFill>
          <a:blip r:embed="rId2"/>
          <a:stretch>
            <a:fillRect/>
          </a:stretch>
        </p:blipFill>
        <p:spPr>
          <a:xfrm>
            <a:off x="5943600" y="672518"/>
            <a:ext cx="5669280" cy="6076876"/>
          </a:xfrm>
        </p:spPr>
      </p:pic>
    </p:spTree>
    <p:extLst>
      <p:ext uri="{BB962C8B-B14F-4D97-AF65-F5344CB8AC3E}">
        <p14:creationId xmlns:p14="http://schemas.microsoft.com/office/powerpoint/2010/main" val="336882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9273-BCDE-C13B-17D3-FDF93EC1031D}"/>
              </a:ext>
            </a:extLst>
          </p:cNvPr>
          <p:cNvSpPr>
            <a:spLocks noGrp="1"/>
          </p:cNvSpPr>
          <p:nvPr>
            <p:ph type="title"/>
          </p:nvPr>
        </p:nvSpPr>
        <p:spPr/>
        <p:txBody>
          <a:bodyPr/>
          <a:lstStyle/>
          <a:p>
            <a:r>
              <a:rPr lang="en-US" dirty="0" err="1"/>
              <a:t>四</a:t>
            </a:r>
            <a:r>
              <a:rPr lang="en-US" altLang="zh-CN" dirty="0"/>
              <a:t>.</a:t>
            </a:r>
            <a:r>
              <a:rPr lang="zh-CN" altLang="en-US" dirty="0"/>
              <a:t> </a:t>
            </a:r>
            <a:r>
              <a:rPr lang="en-CN" dirty="0"/>
              <a:t>文档的增删改</a:t>
            </a:r>
          </a:p>
        </p:txBody>
      </p:sp>
      <p:sp>
        <p:nvSpPr>
          <p:cNvPr id="3" name="Content Placeholder 2">
            <a:extLst>
              <a:ext uri="{FF2B5EF4-FFF2-40B4-BE49-F238E27FC236}">
                <a16:creationId xmlns:a16="http://schemas.microsoft.com/office/drawing/2014/main" id="{1BE4D641-4B3A-A443-0655-63E811FC1F35}"/>
              </a:ext>
            </a:extLst>
          </p:cNvPr>
          <p:cNvSpPr>
            <a:spLocks noGrp="1"/>
          </p:cNvSpPr>
          <p:nvPr>
            <p:ph idx="1"/>
          </p:nvPr>
        </p:nvSpPr>
        <p:spPr>
          <a:xfrm>
            <a:off x="1371600" y="1753738"/>
            <a:ext cx="9601200" cy="3581400"/>
          </a:xfrm>
        </p:spPr>
        <p:txBody>
          <a:bodyPr/>
          <a:lstStyle/>
          <a:p>
            <a:r>
              <a:rPr lang="en-CN" dirty="0"/>
              <a:t>删除</a:t>
            </a:r>
          </a:p>
          <a:p>
            <a:r>
              <a:rPr lang="en-CN" dirty="0"/>
              <a:t>增加</a:t>
            </a:r>
          </a:p>
          <a:p>
            <a:r>
              <a:rPr lang="en-CN" dirty="0"/>
              <a:t>更新</a:t>
            </a:r>
          </a:p>
          <a:p>
            <a:r>
              <a:rPr lang="en-CN" dirty="0"/>
              <a:t>自动flush</a:t>
            </a:r>
          </a:p>
          <a:p>
            <a:r>
              <a:rPr lang="en-CN" dirty="0"/>
              <a:t>对并发的处理</a:t>
            </a:r>
          </a:p>
        </p:txBody>
      </p:sp>
    </p:spTree>
    <p:extLst>
      <p:ext uri="{BB962C8B-B14F-4D97-AF65-F5344CB8AC3E}">
        <p14:creationId xmlns:p14="http://schemas.microsoft.com/office/powerpoint/2010/main" val="675062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5B066-3304-F110-10AC-EDA5012B448D}"/>
              </a:ext>
            </a:extLst>
          </p:cNvPr>
          <p:cNvSpPr>
            <a:spLocks noGrp="1"/>
          </p:cNvSpPr>
          <p:nvPr>
            <p:ph type="title"/>
          </p:nvPr>
        </p:nvSpPr>
        <p:spPr>
          <a:xfrm>
            <a:off x="1023562" y="685800"/>
            <a:ext cx="10493524" cy="1485900"/>
          </a:xfrm>
        </p:spPr>
        <p:txBody>
          <a:bodyPr>
            <a:normAutofit/>
          </a:bodyPr>
          <a:lstStyle/>
          <a:p>
            <a:r>
              <a:rPr lang="en-CN"/>
              <a:t>删除文档</a:t>
            </a:r>
            <a:endParaRPr lang="en-CN" dirty="0"/>
          </a:p>
        </p:txBody>
      </p:sp>
      <p:sp>
        <p:nvSpPr>
          <p:cNvPr id="14" name="Rectangle 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AC32CC2-CBF5-DC40-23E9-EBDBD47AB1C4}"/>
              </a:ext>
            </a:extLst>
          </p:cNvPr>
          <p:cNvSpPr>
            <a:spLocks noGrp="1"/>
          </p:cNvSpPr>
          <p:nvPr>
            <p:ph idx="1"/>
          </p:nvPr>
        </p:nvSpPr>
        <p:spPr>
          <a:xfrm>
            <a:off x="1023563" y="1548882"/>
            <a:ext cx="5072437" cy="3581400"/>
          </a:xfrm>
        </p:spPr>
        <p:txBody>
          <a:bodyPr>
            <a:normAutofit lnSpcReduction="10000"/>
          </a:bodyPr>
          <a:lstStyle/>
          <a:p>
            <a:r>
              <a:rPr lang="en-US" altLang="zh-CN" sz="1500" dirty="0" err="1"/>
              <a:t>DocumentsWriterDeleteQueue</a:t>
            </a:r>
            <a:r>
              <a:rPr lang="en-US" altLang="zh-CN" sz="1500" dirty="0"/>
              <a:t>:</a:t>
            </a:r>
            <a:r>
              <a:rPr lang="zh-CN" altLang="en-US" sz="1500" dirty="0"/>
              <a:t> 通过一个单向链表维护删除操作的全序关系，该单向链表只保存了</a:t>
            </a:r>
            <a:r>
              <a:rPr lang="en-US" altLang="zh-CN" sz="1500" dirty="0"/>
              <a:t>tail</a:t>
            </a:r>
            <a:r>
              <a:rPr lang="zh-CN" altLang="en-US" sz="1500" dirty="0"/>
              <a:t>节点。同时有一个</a:t>
            </a:r>
            <a:r>
              <a:rPr lang="en-US" altLang="zh-CN" sz="1500" dirty="0" err="1"/>
              <a:t>globalSlice</a:t>
            </a:r>
            <a:r>
              <a:rPr lang="zh-CN" altLang="en-US" sz="1500" dirty="0"/>
              <a:t>保存全局删除节点数据，每一个</a:t>
            </a:r>
            <a:r>
              <a:rPr lang="en-US" altLang="zh-CN" sz="1500" dirty="0" err="1"/>
              <a:t>dwpt</a:t>
            </a:r>
            <a:r>
              <a:rPr lang="zh-CN" altLang="en-US" sz="1500" dirty="0"/>
              <a:t>有一个</a:t>
            </a:r>
            <a:r>
              <a:rPr lang="en-US" altLang="zh-CN" sz="1500" dirty="0" err="1"/>
              <a:t>deleteSlice</a:t>
            </a:r>
            <a:r>
              <a:rPr lang="zh-CN" altLang="en-US" sz="1500" dirty="0"/>
              <a:t>保存该</a:t>
            </a:r>
            <a:r>
              <a:rPr lang="en-US" altLang="zh-CN" sz="1500" dirty="0" err="1"/>
              <a:t>dwpt</a:t>
            </a:r>
            <a:r>
              <a:rPr lang="zh-CN" altLang="en-US" sz="1500" dirty="0"/>
              <a:t>中的删除节点数据。</a:t>
            </a:r>
            <a:r>
              <a:rPr lang="en-US" altLang="zh-CN" sz="1500" dirty="0" err="1"/>
              <a:t>IndwxWriter</a:t>
            </a:r>
            <a:r>
              <a:rPr lang="zh-CN" altLang="en-US" sz="1500" dirty="0"/>
              <a:t>调用</a:t>
            </a:r>
            <a:r>
              <a:rPr lang="en-US" altLang="zh-CN" sz="1500" dirty="0"/>
              <a:t>delete</a:t>
            </a:r>
            <a:r>
              <a:rPr lang="zh-CN" altLang="en-US" sz="1500" dirty="0"/>
              <a:t>时，会直接将删除信息加入到单向链表中；当更新文档需要删除某些文档时，会将删除信息加入到单向链表中，然后同步该</a:t>
            </a:r>
            <a:r>
              <a:rPr lang="en-US" altLang="zh-CN" sz="1500" dirty="0" err="1"/>
              <a:t>dwpt</a:t>
            </a:r>
            <a:r>
              <a:rPr lang="zh-CN" altLang="en-US" sz="1500" dirty="0"/>
              <a:t>的</a:t>
            </a:r>
            <a:r>
              <a:rPr lang="en-US" altLang="zh-CN" sz="1500" dirty="0" err="1"/>
              <a:t>deleteSlice</a:t>
            </a:r>
            <a:r>
              <a:rPr lang="zh-CN" altLang="en-US" sz="1500" dirty="0"/>
              <a:t>。注意，后面这种情况</a:t>
            </a:r>
            <a:r>
              <a:rPr lang="en-US" altLang="zh-CN" sz="1500" dirty="0" err="1"/>
              <a:t>deleteSlice</a:t>
            </a:r>
            <a:r>
              <a:rPr lang="zh-CN" altLang="en-US" sz="1500" dirty="0"/>
              <a:t>中有效的（多个）删除节点是并发的，因为</a:t>
            </a:r>
            <a:r>
              <a:rPr lang="en-US" altLang="zh-CN" sz="1500" dirty="0" err="1"/>
              <a:t>dwpt</a:t>
            </a:r>
            <a:r>
              <a:rPr lang="zh-CN" altLang="en-US" sz="1500" dirty="0"/>
              <a:t>每次</a:t>
            </a:r>
            <a:r>
              <a:rPr lang="en-US" altLang="zh-CN" sz="1500" dirty="0" err="1"/>
              <a:t>processDoc</a:t>
            </a:r>
            <a:r>
              <a:rPr lang="zh-CN" altLang="en-US" sz="1500" dirty="0"/>
              <a:t>后会同步单向链表，处理删除信息，然后重置</a:t>
            </a:r>
            <a:r>
              <a:rPr lang="en-US" altLang="zh-CN" sz="1500" dirty="0" err="1"/>
              <a:t>deleteSlice</a:t>
            </a:r>
            <a:r>
              <a:rPr lang="zh-CN" altLang="en-US" sz="1500" dirty="0"/>
              <a:t>，即每次</a:t>
            </a:r>
            <a:r>
              <a:rPr lang="en-US" altLang="zh-CN" sz="1500" dirty="0" err="1"/>
              <a:t>processDoc</a:t>
            </a:r>
            <a:r>
              <a:rPr lang="zh-CN" altLang="en-US" sz="1500" dirty="0"/>
              <a:t>结束时，单向链表中的删除信息在该</a:t>
            </a:r>
            <a:r>
              <a:rPr lang="en-US" altLang="zh-CN" sz="1500" dirty="0" err="1"/>
              <a:t>dwpt</a:t>
            </a:r>
            <a:r>
              <a:rPr lang="zh-CN" altLang="en-US" sz="1500" dirty="0"/>
              <a:t>中都处理了，下次开始</a:t>
            </a:r>
            <a:r>
              <a:rPr lang="en-US" altLang="zh-CN" sz="1500" dirty="0" err="1"/>
              <a:t>processDoc</a:t>
            </a:r>
            <a:r>
              <a:rPr lang="zh-CN" altLang="en-US" sz="1500" dirty="0"/>
              <a:t>时单向链表中可能有新的删除节点，可以认为这个删除节点和该次</a:t>
            </a:r>
            <a:r>
              <a:rPr lang="en-US" altLang="zh-CN" sz="1500" dirty="0" err="1"/>
              <a:t>processDoc</a:t>
            </a:r>
            <a:r>
              <a:rPr lang="zh-CN" altLang="en-US" sz="1500" dirty="0"/>
              <a:t>是并发的</a:t>
            </a:r>
            <a:r>
              <a:rPr lang="en-US" altLang="zh-CN" sz="1500" dirty="0"/>
              <a:t>(</a:t>
            </a:r>
            <a:r>
              <a:rPr lang="zh-CN" altLang="en-US" sz="1500" dirty="0"/>
              <a:t>通过单向链表保证顺序</a:t>
            </a:r>
            <a:r>
              <a:rPr lang="en-US" altLang="zh-CN" sz="1500" dirty="0"/>
              <a:t>)</a:t>
            </a:r>
            <a:r>
              <a:rPr lang="zh-CN" altLang="en-US" sz="1500" dirty="0"/>
              <a:t>，其生效的最大</a:t>
            </a:r>
            <a:r>
              <a:rPr lang="en-US" altLang="zh-CN" sz="1500" dirty="0" err="1"/>
              <a:t>docId</a:t>
            </a:r>
            <a:r>
              <a:rPr lang="zh-CN" altLang="en-US" sz="1500" dirty="0"/>
              <a:t>就是</a:t>
            </a:r>
            <a:r>
              <a:rPr lang="en-US" altLang="zh-CN" sz="1500" dirty="0" err="1"/>
              <a:t>numDocInRam</a:t>
            </a:r>
            <a:r>
              <a:rPr lang="zh-CN" altLang="en-US" sz="1500" dirty="0"/>
              <a:t>。</a:t>
            </a:r>
            <a:endParaRPr lang="en-US" altLang="zh-CN" sz="1500" dirty="0"/>
          </a:p>
          <a:p>
            <a:r>
              <a:rPr lang="en-US" sz="1500" dirty="0" err="1"/>
              <a:t>BufferedUpdates</a:t>
            </a:r>
            <a:r>
              <a:rPr lang="zh-CN" altLang="en-US" sz="1500" dirty="0"/>
              <a:t>：保存</a:t>
            </a:r>
            <a:r>
              <a:rPr lang="en-US" altLang="zh-CN" sz="1500" dirty="0" err="1"/>
              <a:t>DeleteSlice</a:t>
            </a:r>
            <a:r>
              <a:rPr lang="zh-CN" altLang="en-US" sz="1500" dirty="0"/>
              <a:t>中的删除信息。</a:t>
            </a:r>
            <a:endParaRPr lang="en-CN" sz="1500" dirty="0"/>
          </a:p>
        </p:txBody>
      </p:sp>
      <p:pic>
        <p:nvPicPr>
          <p:cNvPr id="5" name="Picture 4" descr="Diagram&#10;&#10;Description automatically generated">
            <a:extLst>
              <a:ext uri="{FF2B5EF4-FFF2-40B4-BE49-F238E27FC236}">
                <a16:creationId xmlns:a16="http://schemas.microsoft.com/office/drawing/2014/main" id="{5D1977A7-A04C-0E0C-B2FF-7928B371D45F}"/>
              </a:ext>
            </a:extLst>
          </p:cNvPr>
          <p:cNvPicPr>
            <a:picLocks noChangeAspect="1"/>
          </p:cNvPicPr>
          <p:nvPr/>
        </p:nvPicPr>
        <p:blipFill>
          <a:blip r:embed="rId3"/>
          <a:stretch>
            <a:fillRect/>
          </a:stretch>
        </p:blipFill>
        <p:spPr>
          <a:xfrm>
            <a:off x="6411641" y="1885142"/>
            <a:ext cx="5105445" cy="2718649"/>
          </a:xfrm>
          <a:prstGeom prst="rect">
            <a:avLst/>
          </a:prstGeom>
        </p:spPr>
      </p:pic>
    </p:spTree>
    <p:extLst>
      <p:ext uri="{BB962C8B-B14F-4D97-AF65-F5344CB8AC3E}">
        <p14:creationId xmlns:p14="http://schemas.microsoft.com/office/powerpoint/2010/main" val="4216576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2376-BAB5-B6DE-B2BA-581C4AB1DAA8}"/>
              </a:ext>
            </a:extLst>
          </p:cNvPr>
          <p:cNvSpPr>
            <a:spLocks noGrp="1"/>
          </p:cNvSpPr>
          <p:nvPr>
            <p:ph type="title"/>
          </p:nvPr>
        </p:nvSpPr>
        <p:spPr/>
        <p:txBody>
          <a:bodyPr/>
          <a:lstStyle/>
          <a:p>
            <a:r>
              <a:rPr lang="en-US" dirty="0" err="1"/>
              <a:t>新增文档</a:t>
            </a:r>
            <a:endParaRPr lang="en-CN" dirty="0"/>
          </a:p>
        </p:txBody>
      </p:sp>
      <p:sp>
        <p:nvSpPr>
          <p:cNvPr id="3" name="Content Placeholder 2">
            <a:extLst>
              <a:ext uri="{FF2B5EF4-FFF2-40B4-BE49-F238E27FC236}">
                <a16:creationId xmlns:a16="http://schemas.microsoft.com/office/drawing/2014/main" id="{CD035A78-392F-F7B4-F325-D61D8D60D195}"/>
              </a:ext>
            </a:extLst>
          </p:cNvPr>
          <p:cNvSpPr>
            <a:spLocks noGrp="1"/>
          </p:cNvSpPr>
          <p:nvPr>
            <p:ph idx="1"/>
          </p:nvPr>
        </p:nvSpPr>
        <p:spPr>
          <a:xfrm>
            <a:off x="1371600" y="1638300"/>
            <a:ext cx="9601200" cy="3581400"/>
          </a:xfrm>
        </p:spPr>
        <p:txBody>
          <a:bodyPr/>
          <a:lstStyle/>
          <a:p>
            <a:r>
              <a:rPr lang="en-CN" dirty="0"/>
              <a:t>新增文档线程先获取一个DWPT</a:t>
            </a:r>
          </a:p>
          <a:p>
            <a:r>
              <a:rPr lang="en-CN" dirty="0"/>
              <a:t>该DWPT解析文档</a:t>
            </a:r>
            <a:r>
              <a:rPr lang="zh-CN" altLang="en-US" dirty="0"/>
              <a:t>，将</a:t>
            </a:r>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等信息写到堆内存中</a:t>
            </a:r>
            <a:endParaRPr lang="en-CN" dirty="0"/>
          </a:p>
        </p:txBody>
      </p:sp>
    </p:spTree>
    <p:extLst>
      <p:ext uri="{BB962C8B-B14F-4D97-AF65-F5344CB8AC3E}">
        <p14:creationId xmlns:p14="http://schemas.microsoft.com/office/powerpoint/2010/main" val="326473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252A-8842-5F06-D59E-0CFE107406EB}"/>
              </a:ext>
            </a:extLst>
          </p:cNvPr>
          <p:cNvSpPr>
            <a:spLocks noGrp="1"/>
          </p:cNvSpPr>
          <p:nvPr>
            <p:ph type="title"/>
          </p:nvPr>
        </p:nvSpPr>
        <p:spPr>
          <a:xfrm>
            <a:off x="1371600" y="685800"/>
            <a:ext cx="9601200" cy="891073"/>
          </a:xfrm>
        </p:spPr>
        <p:txBody>
          <a:bodyPr/>
          <a:lstStyle/>
          <a:p>
            <a:r>
              <a:rPr lang="en-CN" dirty="0"/>
              <a:t>更新文档</a:t>
            </a:r>
          </a:p>
        </p:txBody>
      </p:sp>
      <p:sp>
        <p:nvSpPr>
          <p:cNvPr id="3" name="Content Placeholder 2">
            <a:extLst>
              <a:ext uri="{FF2B5EF4-FFF2-40B4-BE49-F238E27FC236}">
                <a16:creationId xmlns:a16="http://schemas.microsoft.com/office/drawing/2014/main" id="{AD97A1C6-2274-B079-80FC-237A9D364BD6}"/>
              </a:ext>
            </a:extLst>
          </p:cNvPr>
          <p:cNvSpPr>
            <a:spLocks noGrp="1"/>
          </p:cNvSpPr>
          <p:nvPr>
            <p:ph idx="1"/>
          </p:nvPr>
        </p:nvSpPr>
        <p:spPr>
          <a:xfrm>
            <a:off x="1371600" y="1959428"/>
            <a:ext cx="9601200" cy="3581400"/>
          </a:xfrm>
        </p:spPr>
        <p:txBody>
          <a:bodyPr/>
          <a:lstStyle/>
          <a:p>
            <a:r>
              <a:rPr lang="en-CN" dirty="0"/>
              <a:t>更新文档</a:t>
            </a:r>
            <a:r>
              <a:rPr lang="zh-CN" altLang="en-US" dirty="0"/>
              <a:t>：删除</a:t>
            </a:r>
            <a:r>
              <a:rPr lang="en-US" altLang="zh-CN" dirty="0"/>
              <a:t>+</a:t>
            </a:r>
            <a:r>
              <a:rPr lang="zh-CN" altLang="en-US" dirty="0"/>
              <a:t>新增</a:t>
            </a:r>
            <a:endParaRPr lang="en-US" altLang="zh-CN" dirty="0"/>
          </a:p>
          <a:p>
            <a:r>
              <a:rPr lang="zh-CN" altLang="en-US" dirty="0"/>
              <a:t>实现时新增和更新共用一个</a:t>
            </a:r>
            <a:r>
              <a:rPr lang="en-US" altLang="zh-CN" dirty="0"/>
              <a:t>code</a:t>
            </a:r>
            <a:r>
              <a:rPr lang="zh-CN" altLang="en-US" dirty="0"/>
              <a:t> </a:t>
            </a:r>
            <a:r>
              <a:rPr lang="en-US" altLang="zh-CN" dirty="0"/>
              <a:t>path</a:t>
            </a:r>
            <a:endParaRPr lang="en-CN" dirty="0"/>
          </a:p>
        </p:txBody>
      </p:sp>
    </p:spTree>
    <p:extLst>
      <p:ext uri="{BB962C8B-B14F-4D97-AF65-F5344CB8AC3E}">
        <p14:creationId xmlns:p14="http://schemas.microsoft.com/office/powerpoint/2010/main" val="20883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E9-F8E1-D458-D4B1-58788E73D203}"/>
              </a:ext>
            </a:extLst>
          </p:cNvPr>
          <p:cNvSpPr>
            <a:spLocks noGrp="1"/>
          </p:cNvSpPr>
          <p:nvPr>
            <p:ph type="title"/>
          </p:nvPr>
        </p:nvSpPr>
        <p:spPr>
          <a:xfrm>
            <a:off x="1390650" y="685800"/>
            <a:ext cx="9886950" cy="1485900"/>
          </a:xfrm>
        </p:spPr>
        <p:txBody>
          <a:bodyPr>
            <a:normAutofit/>
          </a:bodyPr>
          <a:lstStyle/>
          <a:p>
            <a:r>
              <a:rPr lang="en-US"/>
              <a:t>一</a:t>
            </a:r>
            <a:r>
              <a:rPr lang="en-US" altLang="zh-CN"/>
              <a:t>.</a:t>
            </a:r>
            <a:r>
              <a:rPr lang="zh-CN" altLang="en-US"/>
              <a:t> </a:t>
            </a:r>
            <a:r>
              <a:rPr lang="en-CN"/>
              <a:t>Lucene和Elasticsearch</a:t>
            </a:r>
            <a:endParaRPr lang="en-CN" dirty="0"/>
          </a:p>
        </p:txBody>
      </p:sp>
      <p:graphicFrame>
        <p:nvGraphicFramePr>
          <p:cNvPr id="16" name="Content Placeholder 2">
            <a:extLst>
              <a:ext uri="{FF2B5EF4-FFF2-40B4-BE49-F238E27FC236}">
                <a16:creationId xmlns:a16="http://schemas.microsoft.com/office/drawing/2014/main" id="{295FC4AF-D69C-C819-AA82-7EA05CA69BA4}"/>
              </a:ext>
            </a:extLst>
          </p:cNvPr>
          <p:cNvGraphicFramePr>
            <a:graphicFrameLocks noGrp="1"/>
          </p:cNvGraphicFramePr>
          <p:nvPr>
            <p:ph idx="1"/>
            <p:extLst>
              <p:ext uri="{D42A27DB-BD31-4B8C-83A1-F6EECF244321}">
                <p14:modId xmlns:p14="http://schemas.microsoft.com/office/powerpoint/2010/main" val="1352514026"/>
              </p:ext>
            </p:extLst>
          </p:nvPr>
        </p:nvGraphicFramePr>
        <p:xfrm>
          <a:off x="4998187" y="1996751"/>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9399CC09-C1A4-DD1B-DE19-8EA2A58FB8FB}"/>
              </a:ext>
            </a:extLst>
          </p:cNvPr>
          <p:cNvPicPr>
            <a:picLocks noChangeAspect="1"/>
          </p:cNvPicPr>
          <p:nvPr/>
        </p:nvPicPr>
        <p:blipFill>
          <a:blip r:embed="rId8"/>
          <a:stretch>
            <a:fillRect/>
          </a:stretch>
        </p:blipFill>
        <p:spPr>
          <a:xfrm>
            <a:off x="1692470" y="2388684"/>
            <a:ext cx="2984500" cy="3376031"/>
          </a:xfrm>
          <a:prstGeom prst="rect">
            <a:avLst/>
          </a:prstGeom>
        </p:spPr>
      </p:pic>
    </p:spTree>
    <p:extLst>
      <p:ext uri="{BB962C8B-B14F-4D97-AF65-F5344CB8AC3E}">
        <p14:creationId xmlns:p14="http://schemas.microsoft.com/office/powerpoint/2010/main" val="396150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49FE-AE89-4018-F8EC-EB5132EBF90E}"/>
              </a:ext>
            </a:extLst>
          </p:cNvPr>
          <p:cNvSpPr>
            <a:spLocks noGrp="1"/>
          </p:cNvSpPr>
          <p:nvPr>
            <p:ph type="title"/>
          </p:nvPr>
        </p:nvSpPr>
        <p:spPr/>
        <p:txBody>
          <a:bodyPr/>
          <a:lstStyle/>
          <a:p>
            <a:r>
              <a:rPr lang="en-CN" dirty="0"/>
              <a:t>自动flush</a:t>
            </a:r>
          </a:p>
        </p:txBody>
      </p:sp>
      <p:sp>
        <p:nvSpPr>
          <p:cNvPr id="3" name="Content Placeholder 2">
            <a:extLst>
              <a:ext uri="{FF2B5EF4-FFF2-40B4-BE49-F238E27FC236}">
                <a16:creationId xmlns:a16="http://schemas.microsoft.com/office/drawing/2014/main" id="{C57F3805-EA37-FC6C-21AF-46BF2DD20D73}"/>
              </a:ext>
            </a:extLst>
          </p:cNvPr>
          <p:cNvSpPr>
            <a:spLocks noGrp="1"/>
          </p:cNvSpPr>
          <p:nvPr>
            <p:ph idx="1"/>
          </p:nvPr>
        </p:nvSpPr>
        <p:spPr>
          <a:xfrm>
            <a:off x="1371600" y="1729367"/>
            <a:ext cx="9601200" cy="3581400"/>
          </a:xfrm>
        </p:spPr>
        <p:txBody>
          <a:bodyPr>
            <a:normAutofit fontScale="92500"/>
          </a:bodyPr>
          <a:lstStyle/>
          <a:p>
            <a:r>
              <a:rPr lang="en-US" dirty="0" err="1"/>
              <a:t>DocumentsWriterFlushControl</a:t>
            </a:r>
            <a:r>
              <a:rPr lang="en-US" altLang="zh-CN" dirty="0"/>
              <a:t>:</a:t>
            </a:r>
            <a:r>
              <a:rPr lang="zh-CN" altLang="en-US" dirty="0"/>
              <a:t> 该类主要是控制索引过程中</a:t>
            </a:r>
            <a:r>
              <a:rPr lang="en-US" altLang="zh-CN" dirty="0" err="1"/>
              <a:t>dwpt</a:t>
            </a:r>
            <a:r>
              <a:rPr lang="zh-CN" altLang="en-US" dirty="0"/>
              <a:t>触发</a:t>
            </a:r>
            <a:r>
              <a:rPr lang="en-US" altLang="zh-CN" dirty="0"/>
              <a:t>flush</a:t>
            </a:r>
            <a:r>
              <a:rPr lang="zh-CN" altLang="en-US" dirty="0"/>
              <a:t>的行为：如果该</a:t>
            </a:r>
            <a:r>
              <a:rPr lang="en-US" altLang="zh-CN" dirty="0" err="1"/>
              <a:t>dwpt</a:t>
            </a:r>
            <a:r>
              <a:rPr lang="zh-CN" altLang="en-US" dirty="0"/>
              <a:t>中的文档数超过配置值，或该</a:t>
            </a:r>
            <a:r>
              <a:rPr lang="en-US" altLang="zh-CN" dirty="0" err="1"/>
              <a:t>dwpt</a:t>
            </a:r>
            <a:r>
              <a:rPr lang="zh-CN" altLang="en-US" dirty="0"/>
              <a:t>的内存占用超过配置值，会触发该</a:t>
            </a:r>
            <a:r>
              <a:rPr lang="en-US" altLang="zh-CN" dirty="0" err="1"/>
              <a:t>dwpt</a:t>
            </a:r>
            <a:r>
              <a:rPr lang="zh-CN" altLang="en-US" dirty="0"/>
              <a:t>的</a:t>
            </a:r>
            <a:r>
              <a:rPr lang="en-US" altLang="zh-CN" dirty="0"/>
              <a:t>flush</a:t>
            </a:r>
            <a:r>
              <a:rPr lang="zh-CN" altLang="en-US" dirty="0"/>
              <a:t>；如果所有</a:t>
            </a:r>
            <a:r>
              <a:rPr lang="en-US" altLang="zh-CN" dirty="0" err="1"/>
              <a:t>dwpt</a:t>
            </a:r>
            <a:r>
              <a:rPr lang="zh-CN" altLang="en-US" dirty="0"/>
              <a:t>的内存占用超过配置值，会选取占用内存最多的</a:t>
            </a:r>
            <a:r>
              <a:rPr lang="en-US" altLang="zh-CN" dirty="0" err="1"/>
              <a:t>dwpt</a:t>
            </a:r>
            <a:r>
              <a:rPr lang="zh-CN" altLang="en-US" dirty="0"/>
              <a:t>来</a:t>
            </a:r>
            <a:r>
              <a:rPr lang="en-US" altLang="zh-CN" dirty="0"/>
              <a:t>flush</a:t>
            </a:r>
            <a:r>
              <a:rPr lang="zh-CN" altLang="en-US" dirty="0"/>
              <a:t>。</a:t>
            </a:r>
            <a:endParaRPr lang="en-US" dirty="0"/>
          </a:p>
          <a:p>
            <a:r>
              <a:rPr lang="en-US" dirty="0" err="1"/>
              <a:t>FlushByRamOrCountsPolicy</a:t>
            </a:r>
            <a:r>
              <a:rPr lang="zh-CN" altLang="en-US" dirty="0"/>
              <a:t>定义了</a:t>
            </a:r>
            <a:r>
              <a:rPr lang="en-US" dirty="0" err="1"/>
              <a:t>IndexWriter</a:t>
            </a:r>
            <a:r>
              <a:rPr lang="zh-CN" altLang="en-US" dirty="0"/>
              <a:t>执行完增删改的操作后的后续工作</a:t>
            </a:r>
            <a:endParaRPr lang="en-US" altLang="zh-CN" dirty="0"/>
          </a:p>
          <a:p>
            <a:pPr lvl="1"/>
            <a:r>
              <a:rPr lang="zh-CN" altLang="en-US" i="0" dirty="0"/>
              <a:t>添加操作：先判断</a:t>
            </a:r>
            <a:r>
              <a:rPr lang="en-US" i="0" dirty="0" err="1"/>
              <a:t>numDocs</a:t>
            </a:r>
            <a:r>
              <a:rPr lang="zh-CN" altLang="en-US" i="0" dirty="0"/>
              <a:t>是否</a:t>
            </a:r>
            <a:r>
              <a:rPr lang="en-US" i="0" dirty="0" err="1"/>
              <a:t>maxBufferedDocs</a:t>
            </a:r>
            <a:r>
              <a:rPr lang="en-US" i="0" dirty="0"/>
              <a:t>，</a:t>
            </a:r>
            <a:r>
              <a:rPr lang="zh-CN" altLang="en-US" i="0" dirty="0"/>
              <a:t>再判断</a:t>
            </a:r>
            <a:r>
              <a:rPr lang="en-US" i="0" dirty="0" err="1"/>
              <a:t>activeBytes</a:t>
            </a:r>
            <a:r>
              <a:rPr lang="zh-CN" altLang="en-US" i="0" dirty="0"/>
              <a:t>与</a:t>
            </a:r>
            <a:r>
              <a:rPr lang="en-US" i="0" dirty="0" err="1"/>
              <a:t>deleteRamByteUsed</a:t>
            </a:r>
            <a:r>
              <a:rPr lang="zh-CN" altLang="en-US" i="0" dirty="0"/>
              <a:t>的和值是否达到</a:t>
            </a:r>
            <a:r>
              <a:rPr lang="en-US" i="0" dirty="0" err="1"/>
              <a:t>ramBufferSizeMB</a:t>
            </a:r>
            <a:endParaRPr lang="en-US" i="0" dirty="0"/>
          </a:p>
          <a:p>
            <a:pPr lvl="1"/>
            <a:r>
              <a:rPr lang="zh-CN" altLang="en-US" i="0" dirty="0"/>
              <a:t>删除操作：判断</a:t>
            </a:r>
            <a:r>
              <a:rPr lang="en-US" i="0" dirty="0" err="1"/>
              <a:t>deleteRamByteUsed</a:t>
            </a:r>
            <a:r>
              <a:rPr lang="zh-CN" altLang="en-US" i="0" dirty="0"/>
              <a:t>是否达到</a:t>
            </a:r>
            <a:r>
              <a:rPr lang="en-US" i="0" dirty="0" err="1"/>
              <a:t>ramBufferSizeMB</a:t>
            </a:r>
            <a:endParaRPr lang="en-US" i="0" dirty="0"/>
          </a:p>
          <a:p>
            <a:pPr lvl="1"/>
            <a:r>
              <a:rPr lang="zh-CN" altLang="en-US" i="0" dirty="0"/>
              <a:t>更新操作：更新操作实际是执行删除跟添加的操作</a:t>
            </a:r>
          </a:p>
          <a:p>
            <a:r>
              <a:rPr lang="en-US" dirty="0" err="1"/>
              <a:t>DocumentsWriterStallControl</a:t>
            </a:r>
            <a:r>
              <a:rPr lang="en-US" altLang="zh-CN" dirty="0"/>
              <a:t>:</a:t>
            </a:r>
            <a:r>
              <a:rPr lang="zh-CN" altLang="en-US" dirty="0"/>
              <a:t> 该类主要用来平衡索引速度和</a:t>
            </a:r>
            <a:r>
              <a:rPr lang="en-US" altLang="zh-CN" dirty="0"/>
              <a:t>flush</a:t>
            </a:r>
            <a:r>
              <a:rPr lang="zh-CN" altLang="en-US" dirty="0"/>
              <a:t>速度，避免索引速度超出</a:t>
            </a:r>
            <a:r>
              <a:rPr lang="en-US" altLang="zh-CN" dirty="0"/>
              <a:t>flush</a:t>
            </a:r>
            <a:r>
              <a:rPr lang="zh-CN" altLang="en-US" dirty="0"/>
              <a:t>速度太多，导致</a:t>
            </a:r>
            <a:r>
              <a:rPr lang="en-US" altLang="zh-CN" dirty="0"/>
              <a:t>OOM</a:t>
            </a:r>
            <a:r>
              <a:rPr lang="zh-CN" altLang="en-US" dirty="0"/>
              <a:t>。当</a:t>
            </a:r>
            <a:r>
              <a:rPr lang="en-US" altLang="zh-CN" dirty="0"/>
              <a:t>flush</a:t>
            </a:r>
            <a:r>
              <a:rPr lang="zh-CN" altLang="en-US" dirty="0"/>
              <a:t>速度跟不上索引速度时，会暂时阻塞索引线程。</a:t>
            </a:r>
            <a:endParaRPr lang="en-US" dirty="0"/>
          </a:p>
          <a:p>
            <a:endParaRPr lang="en-CN" dirty="0"/>
          </a:p>
        </p:txBody>
      </p:sp>
    </p:spTree>
    <p:extLst>
      <p:ext uri="{BB962C8B-B14F-4D97-AF65-F5344CB8AC3E}">
        <p14:creationId xmlns:p14="http://schemas.microsoft.com/office/powerpoint/2010/main" val="2458440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7820-FF18-3053-15FE-55BCEA685EF3}"/>
              </a:ext>
            </a:extLst>
          </p:cNvPr>
          <p:cNvSpPr>
            <a:spLocks noGrp="1"/>
          </p:cNvSpPr>
          <p:nvPr>
            <p:ph type="title"/>
          </p:nvPr>
        </p:nvSpPr>
        <p:spPr/>
        <p:txBody>
          <a:bodyPr/>
          <a:lstStyle/>
          <a:p>
            <a:r>
              <a:rPr lang="en-US" dirty="0" err="1"/>
              <a:t>五</a:t>
            </a:r>
            <a:r>
              <a:rPr lang="en-US" altLang="zh-CN" dirty="0"/>
              <a:t>.</a:t>
            </a:r>
            <a:r>
              <a:rPr lang="zh-CN" altLang="en-US" dirty="0"/>
              <a:t> </a:t>
            </a:r>
            <a:r>
              <a:rPr lang="en-CN" dirty="0"/>
              <a:t>Flush</a:t>
            </a:r>
          </a:p>
        </p:txBody>
      </p:sp>
      <p:sp>
        <p:nvSpPr>
          <p:cNvPr id="3" name="Content Placeholder 2">
            <a:extLst>
              <a:ext uri="{FF2B5EF4-FFF2-40B4-BE49-F238E27FC236}">
                <a16:creationId xmlns:a16="http://schemas.microsoft.com/office/drawing/2014/main" id="{2E946DE1-F804-E053-564C-B27D349BD112}"/>
              </a:ext>
            </a:extLst>
          </p:cNvPr>
          <p:cNvSpPr>
            <a:spLocks noGrp="1"/>
          </p:cNvSpPr>
          <p:nvPr>
            <p:ph idx="1"/>
          </p:nvPr>
        </p:nvSpPr>
        <p:spPr>
          <a:xfrm>
            <a:off x="1371600" y="2015412"/>
            <a:ext cx="9601200" cy="3581400"/>
          </a:xfrm>
        </p:spPr>
        <p:txBody>
          <a:bodyPr/>
          <a:lstStyle/>
          <a:p>
            <a:r>
              <a:rPr lang="en-CN" dirty="0"/>
              <a:t>目的</a:t>
            </a:r>
          </a:p>
          <a:p>
            <a:r>
              <a:rPr lang="en-CN" dirty="0"/>
              <a:t>自动flush</a:t>
            </a:r>
          </a:p>
          <a:p>
            <a:r>
              <a:rPr lang="en-CN" dirty="0"/>
              <a:t>主动flush</a:t>
            </a:r>
          </a:p>
        </p:txBody>
      </p:sp>
    </p:spTree>
    <p:extLst>
      <p:ext uri="{BB962C8B-B14F-4D97-AF65-F5344CB8AC3E}">
        <p14:creationId xmlns:p14="http://schemas.microsoft.com/office/powerpoint/2010/main" val="2905025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E0E5B-D78B-DFD8-D312-6BFB631CF732}"/>
              </a:ext>
            </a:extLst>
          </p:cNvPr>
          <p:cNvSpPr>
            <a:spLocks noGrp="1"/>
          </p:cNvSpPr>
          <p:nvPr>
            <p:ph type="title"/>
          </p:nvPr>
        </p:nvSpPr>
        <p:spPr/>
        <p:txBody>
          <a:bodyPr/>
          <a:lstStyle/>
          <a:p>
            <a:r>
              <a:rPr lang="en-CN" dirty="0"/>
              <a:t>Flush目的</a:t>
            </a:r>
          </a:p>
        </p:txBody>
      </p:sp>
      <p:sp>
        <p:nvSpPr>
          <p:cNvPr id="3" name="Content Placeholder 2">
            <a:extLst>
              <a:ext uri="{FF2B5EF4-FFF2-40B4-BE49-F238E27FC236}">
                <a16:creationId xmlns:a16="http://schemas.microsoft.com/office/drawing/2014/main" id="{E5359D1F-1380-9918-B627-5EEB26548B4E}"/>
              </a:ext>
            </a:extLst>
          </p:cNvPr>
          <p:cNvSpPr>
            <a:spLocks noGrp="1"/>
          </p:cNvSpPr>
          <p:nvPr>
            <p:ph idx="1"/>
          </p:nvPr>
        </p:nvSpPr>
        <p:spPr>
          <a:xfrm>
            <a:off x="1371600" y="1791478"/>
            <a:ext cx="9601200" cy="3581400"/>
          </a:xfrm>
        </p:spPr>
        <p:txBody>
          <a:bodyPr>
            <a:normAutofit/>
          </a:bodyPr>
          <a:lstStyle/>
          <a:p>
            <a:r>
              <a:rPr lang="en-US" dirty="0"/>
              <a:t>F</a:t>
            </a:r>
            <a:r>
              <a:rPr lang="en-CN" dirty="0"/>
              <a:t>lush</a:t>
            </a:r>
            <a:r>
              <a:rPr lang="zh-CN" altLang="en-US" dirty="0"/>
              <a:t>有下面两层含义：</a:t>
            </a:r>
          </a:p>
          <a:p>
            <a:pPr lvl="1"/>
            <a:r>
              <a:rPr lang="zh-CN" altLang="en-US" i="0" dirty="0"/>
              <a:t>将内存数据结构保存的索引数据转换成磁盘存储数据格式，并写入到（文件）输出流中。</a:t>
            </a:r>
          </a:p>
          <a:p>
            <a:pPr lvl="1"/>
            <a:r>
              <a:rPr lang="zh-CN" altLang="en-US" i="0" dirty="0"/>
              <a:t>输出流可能做了内存缓冲，需要将其</a:t>
            </a:r>
            <a:r>
              <a:rPr lang="en-US" i="0" dirty="0"/>
              <a:t>flush</a:t>
            </a:r>
            <a:r>
              <a:rPr lang="zh-CN" altLang="en-US" i="0" dirty="0"/>
              <a:t>到</a:t>
            </a:r>
            <a:r>
              <a:rPr lang="en-US" i="0" dirty="0"/>
              <a:t>page cache（</a:t>
            </a:r>
            <a:r>
              <a:rPr lang="zh-CN" altLang="en-US" i="0" dirty="0"/>
              <a:t>内核高速缓冲区 </a:t>
            </a:r>
            <a:r>
              <a:rPr lang="en-US" i="0" dirty="0"/>
              <a:t>buffer cache）</a:t>
            </a:r>
            <a:endParaRPr lang="en-CN" i="0" dirty="0"/>
          </a:p>
          <a:p>
            <a:r>
              <a:rPr lang="en-CN" dirty="0"/>
              <a:t>目的</a:t>
            </a:r>
          </a:p>
          <a:p>
            <a:pPr lvl="1"/>
            <a:r>
              <a:rPr lang="en-CN" i="0" dirty="0"/>
              <a:t>内存</a:t>
            </a:r>
          </a:p>
          <a:p>
            <a:pPr lvl="1"/>
            <a:r>
              <a:rPr lang="en-CN" i="0" dirty="0"/>
              <a:t>近实时搜索</a:t>
            </a:r>
          </a:p>
        </p:txBody>
      </p:sp>
    </p:spTree>
    <p:extLst>
      <p:ext uri="{BB962C8B-B14F-4D97-AF65-F5344CB8AC3E}">
        <p14:creationId xmlns:p14="http://schemas.microsoft.com/office/powerpoint/2010/main" val="1284855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2959-AADB-63CE-F365-EF0388AF77E7}"/>
              </a:ext>
            </a:extLst>
          </p:cNvPr>
          <p:cNvSpPr>
            <a:spLocks noGrp="1"/>
          </p:cNvSpPr>
          <p:nvPr>
            <p:ph type="title"/>
          </p:nvPr>
        </p:nvSpPr>
        <p:spPr/>
        <p:txBody>
          <a:bodyPr/>
          <a:lstStyle/>
          <a:p>
            <a:r>
              <a:rPr lang="en-CN" dirty="0"/>
              <a:t>主动flush</a:t>
            </a:r>
          </a:p>
        </p:txBody>
      </p:sp>
      <p:sp>
        <p:nvSpPr>
          <p:cNvPr id="3" name="Content Placeholder 2">
            <a:extLst>
              <a:ext uri="{FF2B5EF4-FFF2-40B4-BE49-F238E27FC236}">
                <a16:creationId xmlns:a16="http://schemas.microsoft.com/office/drawing/2014/main" id="{AB4FD5B1-AFE6-2EE6-3CB5-1AF8E6F19FC4}"/>
              </a:ext>
            </a:extLst>
          </p:cNvPr>
          <p:cNvSpPr>
            <a:spLocks noGrp="1"/>
          </p:cNvSpPr>
          <p:nvPr>
            <p:ph idx="1"/>
          </p:nvPr>
        </p:nvSpPr>
        <p:spPr>
          <a:xfrm>
            <a:off x="1371600" y="1866122"/>
            <a:ext cx="9601200" cy="3581400"/>
          </a:xfrm>
        </p:spPr>
        <p:txBody>
          <a:bodyPr/>
          <a:lstStyle/>
          <a:p>
            <a:endParaRPr lang="en-CN" dirty="0"/>
          </a:p>
        </p:txBody>
      </p:sp>
    </p:spTree>
    <p:extLst>
      <p:ext uri="{BB962C8B-B14F-4D97-AF65-F5344CB8AC3E}">
        <p14:creationId xmlns:p14="http://schemas.microsoft.com/office/powerpoint/2010/main" val="250576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BB32-A08F-3526-113E-854A0C2F711C}"/>
              </a:ext>
            </a:extLst>
          </p:cNvPr>
          <p:cNvSpPr>
            <a:spLocks noGrp="1"/>
          </p:cNvSpPr>
          <p:nvPr>
            <p:ph type="title"/>
          </p:nvPr>
        </p:nvSpPr>
        <p:spPr/>
        <p:txBody>
          <a:bodyPr/>
          <a:lstStyle/>
          <a:p>
            <a:r>
              <a:rPr lang="en-US" dirty="0" err="1"/>
              <a:t>六</a:t>
            </a:r>
            <a:r>
              <a:rPr lang="en-US" altLang="zh-CN" dirty="0"/>
              <a:t>.</a:t>
            </a:r>
            <a:r>
              <a:rPr lang="zh-CN" altLang="en-US" dirty="0"/>
              <a:t> </a:t>
            </a:r>
            <a:r>
              <a:rPr lang="en-CN" dirty="0"/>
              <a:t>Commit</a:t>
            </a:r>
          </a:p>
        </p:txBody>
      </p:sp>
      <p:sp>
        <p:nvSpPr>
          <p:cNvPr id="3" name="Content Placeholder 2">
            <a:extLst>
              <a:ext uri="{FF2B5EF4-FFF2-40B4-BE49-F238E27FC236}">
                <a16:creationId xmlns:a16="http://schemas.microsoft.com/office/drawing/2014/main" id="{86924E64-F0C6-FA0B-AA6E-78C22E25F687}"/>
              </a:ext>
            </a:extLst>
          </p:cNvPr>
          <p:cNvSpPr>
            <a:spLocks noGrp="1"/>
          </p:cNvSpPr>
          <p:nvPr>
            <p:ph idx="1"/>
          </p:nvPr>
        </p:nvSpPr>
        <p:spPr/>
        <p:txBody>
          <a:bodyPr/>
          <a:lstStyle/>
          <a:p>
            <a:r>
              <a:rPr lang="en-CN" dirty="0"/>
              <a:t>目的</a:t>
            </a:r>
          </a:p>
        </p:txBody>
      </p:sp>
    </p:spTree>
    <p:extLst>
      <p:ext uri="{BB962C8B-B14F-4D97-AF65-F5344CB8AC3E}">
        <p14:creationId xmlns:p14="http://schemas.microsoft.com/office/powerpoint/2010/main" val="89440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B085-3DD3-0715-DDB0-3C49066C2915}"/>
              </a:ext>
            </a:extLst>
          </p:cNvPr>
          <p:cNvSpPr>
            <a:spLocks noGrp="1"/>
          </p:cNvSpPr>
          <p:nvPr>
            <p:ph type="title"/>
          </p:nvPr>
        </p:nvSpPr>
        <p:spPr/>
        <p:txBody>
          <a:bodyPr/>
          <a:lstStyle/>
          <a:p>
            <a:r>
              <a:rPr lang="en-CN" dirty="0"/>
              <a:t>七</a:t>
            </a:r>
            <a:r>
              <a:rPr lang="en-US" altLang="zh-CN" dirty="0"/>
              <a:t>.</a:t>
            </a:r>
            <a:r>
              <a:rPr lang="zh-CN" altLang="en-US" dirty="0"/>
              <a:t> </a:t>
            </a:r>
            <a:r>
              <a:rPr lang="en-CN" dirty="0"/>
              <a:t>Merge</a:t>
            </a:r>
          </a:p>
        </p:txBody>
      </p:sp>
      <p:sp>
        <p:nvSpPr>
          <p:cNvPr id="3" name="Content Placeholder 2">
            <a:extLst>
              <a:ext uri="{FF2B5EF4-FFF2-40B4-BE49-F238E27FC236}">
                <a16:creationId xmlns:a16="http://schemas.microsoft.com/office/drawing/2014/main" id="{4C8B0EEE-73C5-A948-9129-C46D33AAC3B7}"/>
              </a:ext>
            </a:extLst>
          </p:cNvPr>
          <p:cNvSpPr>
            <a:spLocks noGrp="1"/>
          </p:cNvSpPr>
          <p:nvPr>
            <p:ph idx="1"/>
          </p:nvPr>
        </p:nvSpPr>
        <p:spPr/>
        <p:txBody>
          <a:bodyPr/>
          <a:lstStyle/>
          <a:p>
            <a:r>
              <a:rPr lang="en-CN" dirty="0"/>
              <a:t>目的</a:t>
            </a:r>
          </a:p>
          <a:p>
            <a:r>
              <a:rPr lang="en-CN" dirty="0"/>
              <a:t>Merge</a:t>
            </a:r>
            <a:r>
              <a:rPr lang="en-US" altLang="zh-CN" dirty="0"/>
              <a:t>Policy</a:t>
            </a:r>
          </a:p>
          <a:p>
            <a:r>
              <a:rPr lang="en-CN" dirty="0"/>
              <a:t>并发处理</a:t>
            </a:r>
          </a:p>
        </p:txBody>
      </p:sp>
    </p:spTree>
    <p:extLst>
      <p:ext uri="{BB962C8B-B14F-4D97-AF65-F5344CB8AC3E}">
        <p14:creationId xmlns:p14="http://schemas.microsoft.com/office/powerpoint/2010/main" val="2928418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3433-E35D-4D83-F5C8-E8B73062DB80}"/>
              </a:ext>
            </a:extLst>
          </p:cNvPr>
          <p:cNvSpPr>
            <a:spLocks noGrp="1"/>
          </p:cNvSpPr>
          <p:nvPr>
            <p:ph type="title"/>
          </p:nvPr>
        </p:nvSpPr>
        <p:spPr/>
        <p:txBody>
          <a:bodyPr/>
          <a:lstStyle/>
          <a:p>
            <a:r>
              <a:rPr lang="en-CN" dirty="0"/>
              <a:t>Q&amp;A</a:t>
            </a:r>
          </a:p>
        </p:txBody>
      </p:sp>
      <p:sp>
        <p:nvSpPr>
          <p:cNvPr id="3" name="Content Placeholder 2">
            <a:extLst>
              <a:ext uri="{FF2B5EF4-FFF2-40B4-BE49-F238E27FC236}">
                <a16:creationId xmlns:a16="http://schemas.microsoft.com/office/drawing/2014/main" id="{D4911B78-D471-3250-7407-A224838D7CBB}"/>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365090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169E-148A-2A81-1BAB-6FB2A0F5F520}"/>
              </a:ext>
            </a:extLst>
          </p:cNvPr>
          <p:cNvSpPr>
            <a:spLocks noGrp="1"/>
          </p:cNvSpPr>
          <p:nvPr>
            <p:ph type="title"/>
          </p:nvPr>
        </p:nvSpPr>
        <p:spPr>
          <a:xfrm>
            <a:off x="1295400" y="3249538"/>
            <a:ext cx="9601200" cy="1485900"/>
          </a:xfrm>
        </p:spPr>
        <p:txBody>
          <a:bodyPr/>
          <a:lstStyle/>
          <a:p>
            <a:pPr algn="ctr"/>
            <a:r>
              <a:rPr lang="en-CN" dirty="0"/>
              <a:t>Thanks</a:t>
            </a:r>
          </a:p>
        </p:txBody>
      </p:sp>
    </p:spTree>
    <p:extLst>
      <p:ext uri="{BB962C8B-B14F-4D97-AF65-F5344CB8AC3E}">
        <p14:creationId xmlns:p14="http://schemas.microsoft.com/office/powerpoint/2010/main" val="253015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C5E1-6E62-95B3-AFDC-903271B52473}"/>
              </a:ext>
            </a:extLst>
          </p:cNvPr>
          <p:cNvSpPr>
            <a:spLocks noGrp="1"/>
          </p:cNvSpPr>
          <p:nvPr>
            <p:ph type="title"/>
          </p:nvPr>
        </p:nvSpPr>
        <p:spPr/>
        <p:txBody>
          <a:bodyPr/>
          <a:lstStyle/>
          <a:p>
            <a:r>
              <a:rPr lang="en-US" dirty="0" err="1"/>
              <a:t>二</a:t>
            </a:r>
            <a:r>
              <a:rPr lang="en-US" altLang="zh-CN" dirty="0"/>
              <a:t>.</a:t>
            </a:r>
            <a:r>
              <a:rPr lang="zh-CN" altLang="en-US" dirty="0"/>
              <a:t> </a:t>
            </a:r>
            <a:r>
              <a:rPr lang="en-CN" dirty="0"/>
              <a:t>背景知识</a:t>
            </a:r>
          </a:p>
        </p:txBody>
      </p:sp>
      <p:sp>
        <p:nvSpPr>
          <p:cNvPr id="3" name="Content Placeholder 2">
            <a:extLst>
              <a:ext uri="{FF2B5EF4-FFF2-40B4-BE49-F238E27FC236}">
                <a16:creationId xmlns:a16="http://schemas.microsoft.com/office/drawing/2014/main" id="{3809E06B-30EF-0D48-DD4B-431F15485433}"/>
              </a:ext>
            </a:extLst>
          </p:cNvPr>
          <p:cNvSpPr>
            <a:spLocks noGrp="1"/>
          </p:cNvSpPr>
          <p:nvPr>
            <p:ph idx="1"/>
          </p:nvPr>
        </p:nvSpPr>
        <p:spPr/>
        <p:txBody>
          <a:bodyPr/>
          <a:lstStyle/>
          <a:p>
            <a:r>
              <a:rPr lang="en-CN" dirty="0"/>
              <a:t>日志结构存储与面向页存储</a:t>
            </a:r>
          </a:p>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US" altLang="zh-CN" dirty="0"/>
          </a:p>
          <a:p>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a:t>
            </a:r>
            <a:r>
              <a:rPr lang="en-US" altLang="zh-CN" dirty="0"/>
              <a:t>norm</a:t>
            </a:r>
            <a:r>
              <a:rPr lang="zh-CN" altLang="en-US" dirty="0"/>
              <a:t>，</a:t>
            </a:r>
            <a:r>
              <a:rPr lang="en-US" altLang="zh-CN" dirty="0" err="1"/>
              <a:t>docValue</a:t>
            </a:r>
            <a:endParaRPr lang="en-US" altLang="zh-CN" dirty="0"/>
          </a:p>
          <a:p>
            <a:r>
              <a:rPr lang="en-US" altLang="zh-CN" dirty="0"/>
              <a:t>Roaring</a:t>
            </a:r>
            <a:r>
              <a:rPr lang="zh-CN" altLang="en-US" dirty="0"/>
              <a:t> </a:t>
            </a:r>
            <a:r>
              <a:rPr lang="en-US" altLang="zh-CN" dirty="0"/>
              <a:t>Bitmap</a:t>
            </a:r>
            <a:r>
              <a:rPr lang="zh-CN" altLang="en-US" dirty="0"/>
              <a:t>，</a:t>
            </a:r>
            <a:r>
              <a:rPr lang="en-CN" dirty="0"/>
              <a:t>差值存储</a:t>
            </a:r>
            <a:r>
              <a:rPr lang="zh-CN" altLang="en-US" dirty="0"/>
              <a:t>，</a:t>
            </a:r>
            <a:r>
              <a:rPr lang="en-CN" dirty="0"/>
              <a:t>跳表</a:t>
            </a:r>
            <a:r>
              <a:rPr lang="zh-CN" altLang="en-US" dirty="0"/>
              <a:t>，</a:t>
            </a:r>
            <a:r>
              <a:rPr lang="en-US" altLang="zh-CN" dirty="0"/>
              <a:t>FST</a:t>
            </a:r>
            <a:r>
              <a:rPr lang="zh-CN" altLang="en-US" dirty="0"/>
              <a:t>，</a:t>
            </a:r>
            <a:r>
              <a:rPr lang="en-US" altLang="zh-CN" dirty="0" err="1"/>
              <a:t>ByteRefHash</a:t>
            </a:r>
            <a:r>
              <a:rPr lang="en-US" altLang="zh-CN" dirty="0"/>
              <a:t>,</a:t>
            </a:r>
            <a:r>
              <a:rPr lang="zh-CN" altLang="en-US" dirty="0"/>
              <a:t> </a:t>
            </a:r>
            <a:r>
              <a:rPr lang="en-US" altLang="zh-CN" dirty="0" err="1"/>
              <a:t>ByteBlockPool</a:t>
            </a:r>
            <a:r>
              <a:rPr lang="zh-CN" altLang="en-US" dirty="0"/>
              <a:t>，</a:t>
            </a:r>
            <a:r>
              <a:rPr lang="en-US" altLang="zh-CN" dirty="0"/>
              <a:t>Directory,</a:t>
            </a:r>
            <a:r>
              <a:rPr lang="zh-CN" altLang="en-US" dirty="0"/>
              <a:t> </a:t>
            </a:r>
            <a:r>
              <a:rPr lang="en-US" altLang="zh-CN" dirty="0" err="1"/>
              <a:t>RamUsageEstimator</a:t>
            </a:r>
            <a:r>
              <a:rPr lang="en-US" altLang="zh-CN" dirty="0"/>
              <a:t>, </a:t>
            </a:r>
            <a:r>
              <a:rPr lang="en-US" altLang="zh-CN" dirty="0" err="1"/>
              <a:t>IndexedDISI</a:t>
            </a:r>
            <a:endParaRPr lang="en-US" altLang="zh-CN" dirty="0"/>
          </a:p>
          <a:p>
            <a:r>
              <a:rPr lang="en-US" altLang="zh-CN" dirty="0"/>
              <a:t>Page</a:t>
            </a:r>
            <a:r>
              <a:rPr lang="zh-CN" altLang="en-US" dirty="0"/>
              <a:t> </a:t>
            </a:r>
            <a:r>
              <a:rPr lang="en-US" altLang="zh-CN" dirty="0"/>
              <a:t>Cache/</a:t>
            </a:r>
            <a:r>
              <a:rPr lang="en-CN" dirty="0"/>
              <a:t>缓冲区高速缓存</a:t>
            </a:r>
            <a:endParaRPr lang="en-US" altLang="zh-CN" dirty="0"/>
          </a:p>
          <a:p>
            <a:endParaRPr lang="en-US" altLang="zh-CN" dirty="0"/>
          </a:p>
          <a:p>
            <a:endParaRPr lang="en-CN" dirty="0"/>
          </a:p>
        </p:txBody>
      </p:sp>
    </p:spTree>
    <p:extLst>
      <p:ext uri="{BB962C8B-B14F-4D97-AF65-F5344CB8AC3E}">
        <p14:creationId xmlns:p14="http://schemas.microsoft.com/office/powerpoint/2010/main" val="427242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392A-874D-F74C-F339-B04A45878F2F}"/>
              </a:ext>
            </a:extLst>
          </p:cNvPr>
          <p:cNvSpPr>
            <a:spLocks noGrp="1"/>
          </p:cNvSpPr>
          <p:nvPr>
            <p:ph type="title"/>
          </p:nvPr>
        </p:nvSpPr>
        <p:spPr>
          <a:xfrm>
            <a:off x="1371600" y="685800"/>
            <a:ext cx="9601200" cy="1485900"/>
          </a:xfrm>
        </p:spPr>
        <p:txBody>
          <a:bodyPr>
            <a:normAutofit/>
          </a:bodyPr>
          <a:lstStyle/>
          <a:p>
            <a:r>
              <a:rPr lang="en-CN"/>
              <a:t>日志结构存储与面向页存储</a:t>
            </a:r>
            <a:endParaRPr lang="en-CN" dirty="0"/>
          </a:p>
        </p:txBody>
      </p:sp>
      <p:graphicFrame>
        <p:nvGraphicFramePr>
          <p:cNvPr id="5" name="Content Placeholder 2">
            <a:extLst>
              <a:ext uri="{FF2B5EF4-FFF2-40B4-BE49-F238E27FC236}">
                <a16:creationId xmlns:a16="http://schemas.microsoft.com/office/drawing/2014/main" id="{22D5AEAB-F451-B946-0733-FCE88A5361E9}"/>
              </a:ext>
            </a:extLst>
          </p:cNvPr>
          <p:cNvGraphicFramePr>
            <a:graphicFrameLocks noGrp="1"/>
          </p:cNvGraphicFramePr>
          <p:nvPr>
            <p:ph idx="1"/>
            <p:extLst>
              <p:ext uri="{D42A27DB-BD31-4B8C-83A1-F6EECF244321}">
                <p14:modId xmlns:p14="http://schemas.microsoft.com/office/powerpoint/2010/main" val="3536255913"/>
              </p:ext>
            </p:extLst>
          </p:nvPr>
        </p:nvGraphicFramePr>
        <p:xfrm>
          <a:off x="1371600" y="16383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79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B04F-E1DA-88A5-D599-A5BF17673AF1}"/>
              </a:ext>
            </a:extLst>
          </p:cNvPr>
          <p:cNvSpPr>
            <a:spLocks noGrp="1"/>
          </p:cNvSpPr>
          <p:nvPr>
            <p:ph type="title"/>
          </p:nvPr>
        </p:nvSpPr>
        <p:spPr/>
        <p:txBody>
          <a:bodyPr/>
          <a:lstStyle/>
          <a:p>
            <a:endParaRPr lang="en-CN" dirty="0"/>
          </a:p>
        </p:txBody>
      </p:sp>
      <p:pic>
        <p:nvPicPr>
          <p:cNvPr id="5" name="Content Placeholder 4" descr="Diagram&#10;&#10;Description automatically generated">
            <a:extLst>
              <a:ext uri="{FF2B5EF4-FFF2-40B4-BE49-F238E27FC236}">
                <a16:creationId xmlns:a16="http://schemas.microsoft.com/office/drawing/2014/main" id="{90C8059C-66A5-61AA-89C6-BB3E788ABBE8}"/>
              </a:ext>
            </a:extLst>
          </p:cNvPr>
          <p:cNvPicPr>
            <a:picLocks noGrp="1" noChangeAspect="1"/>
          </p:cNvPicPr>
          <p:nvPr>
            <p:ph idx="1"/>
          </p:nvPr>
        </p:nvPicPr>
        <p:blipFill>
          <a:blip r:embed="rId2"/>
          <a:stretch>
            <a:fillRect/>
          </a:stretch>
        </p:blipFill>
        <p:spPr>
          <a:xfrm>
            <a:off x="912889" y="685800"/>
            <a:ext cx="5093940" cy="4322618"/>
          </a:xfrm>
        </p:spPr>
      </p:pic>
      <p:pic>
        <p:nvPicPr>
          <p:cNvPr id="7" name="Picture 6" descr="Diagram&#10;&#10;Description automatically generated">
            <a:extLst>
              <a:ext uri="{FF2B5EF4-FFF2-40B4-BE49-F238E27FC236}">
                <a16:creationId xmlns:a16="http://schemas.microsoft.com/office/drawing/2014/main" id="{F18AEAA7-5853-7F6F-34BA-611C774E6FAC}"/>
              </a:ext>
            </a:extLst>
          </p:cNvPr>
          <p:cNvPicPr>
            <a:picLocks noChangeAspect="1"/>
          </p:cNvPicPr>
          <p:nvPr/>
        </p:nvPicPr>
        <p:blipFill>
          <a:blip r:embed="rId3"/>
          <a:stretch>
            <a:fillRect/>
          </a:stretch>
        </p:blipFill>
        <p:spPr>
          <a:xfrm>
            <a:off x="6465539" y="685800"/>
            <a:ext cx="5600321" cy="4322618"/>
          </a:xfrm>
          <a:prstGeom prst="rect">
            <a:avLst/>
          </a:prstGeom>
        </p:spPr>
      </p:pic>
      <p:sp>
        <p:nvSpPr>
          <p:cNvPr id="8" name="TextBox 7">
            <a:extLst>
              <a:ext uri="{FF2B5EF4-FFF2-40B4-BE49-F238E27FC236}">
                <a16:creationId xmlns:a16="http://schemas.microsoft.com/office/drawing/2014/main" id="{312231BE-0CC7-F312-7807-D9F72A92A1E8}"/>
              </a:ext>
            </a:extLst>
          </p:cNvPr>
          <p:cNvSpPr txBox="1"/>
          <p:nvPr/>
        </p:nvSpPr>
        <p:spPr>
          <a:xfrm>
            <a:off x="2928944" y="5008418"/>
            <a:ext cx="1061829" cy="369332"/>
          </a:xfrm>
          <a:prstGeom prst="rect">
            <a:avLst/>
          </a:prstGeom>
          <a:noFill/>
        </p:spPr>
        <p:txBody>
          <a:bodyPr wrap="none" rtlCol="0">
            <a:spAutoFit/>
          </a:bodyPr>
          <a:lstStyle/>
          <a:p>
            <a:r>
              <a:rPr lang="en-CN" dirty="0"/>
              <a:t>LSM</a:t>
            </a:r>
            <a:r>
              <a:rPr lang="en-US" altLang="zh-CN" dirty="0"/>
              <a:t>-Tree</a:t>
            </a:r>
            <a:endParaRPr lang="en-CN" dirty="0"/>
          </a:p>
        </p:txBody>
      </p:sp>
      <p:sp>
        <p:nvSpPr>
          <p:cNvPr id="9" name="TextBox 8">
            <a:extLst>
              <a:ext uri="{FF2B5EF4-FFF2-40B4-BE49-F238E27FC236}">
                <a16:creationId xmlns:a16="http://schemas.microsoft.com/office/drawing/2014/main" id="{E61BB623-F78E-412D-7F1B-863150192C56}"/>
              </a:ext>
            </a:extLst>
          </p:cNvPr>
          <p:cNvSpPr txBox="1"/>
          <p:nvPr/>
        </p:nvSpPr>
        <p:spPr>
          <a:xfrm>
            <a:off x="8788711" y="5008418"/>
            <a:ext cx="851515" cy="369332"/>
          </a:xfrm>
          <a:prstGeom prst="rect">
            <a:avLst/>
          </a:prstGeom>
          <a:noFill/>
        </p:spPr>
        <p:txBody>
          <a:bodyPr wrap="none" rtlCol="0">
            <a:spAutoFit/>
          </a:bodyPr>
          <a:lstStyle/>
          <a:p>
            <a:r>
              <a:rPr lang="en-US" altLang="zh-CN" dirty="0" err="1"/>
              <a:t>Innodb</a:t>
            </a:r>
            <a:endParaRPr lang="en-CN" dirty="0"/>
          </a:p>
        </p:txBody>
      </p:sp>
    </p:spTree>
    <p:extLst>
      <p:ext uri="{BB962C8B-B14F-4D97-AF65-F5344CB8AC3E}">
        <p14:creationId xmlns:p14="http://schemas.microsoft.com/office/powerpoint/2010/main" val="366690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92A8-0240-2CA9-29F4-C039317535DE}"/>
              </a:ext>
            </a:extLst>
          </p:cNvPr>
          <p:cNvSpPr>
            <a:spLocks noGrp="1"/>
          </p:cNvSpPr>
          <p:nvPr>
            <p:ph type="title"/>
          </p:nvPr>
        </p:nvSpPr>
        <p:spPr/>
        <p:txBody>
          <a:bodyPr/>
          <a:lstStyle/>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CN" dirty="0"/>
          </a:p>
        </p:txBody>
      </p:sp>
      <p:sp>
        <p:nvSpPr>
          <p:cNvPr id="3" name="Content Placeholder 2">
            <a:extLst>
              <a:ext uri="{FF2B5EF4-FFF2-40B4-BE49-F238E27FC236}">
                <a16:creationId xmlns:a16="http://schemas.microsoft.com/office/drawing/2014/main" id="{D0FA681D-F0EB-3CCF-65CE-4C20F3F5A3A9}"/>
              </a:ext>
            </a:extLst>
          </p:cNvPr>
          <p:cNvSpPr>
            <a:spLocks noGrp="1"/>
          </p:cNvSpPr>
          <p:nvPr>
            <p:ph idx="1"/>
          </p:nvPr>
        </p:nvSpPr>
        <p:spPr>
          <a:xfrm>
            <a:off x="1371600" y="1724891"/>
            <a:ext cx="9601200" cy="3581400"/>
          </a:xfrm>
        </p:spPr>
        <p:txBody>
          <a:bodyPr/>
          <a:lstStyle/>
          <a:p>
            <a:r>
              <a:rPr lang="en-US" dirty="0" err="1"/>
              <a:t>逻辑视角</a:t>
            </a:r>
            <a:endParaRPr lang="en-US" dirty="0"/>
          </a:p>
          <a:p>
            <a:r>
              <a:rPr lang="en-US" dirty="0" err="1"/>
              <a:t>物理视角</a:t>
            </a:r>
            <a:endParaRPr lang="en-CN" dirty="0"/>
          </a:p>
        </p:txBody>
      </p:sp>
    </p:spTree>
    <p:extLst>
      <p:ext uri="{BB962C8B-B14F-4D97-AF65-F5344CB8AC3E}">
        <p14:creationId xmlns:p14="http://schemas.microsoft.com/office/powerpoint/2010/main" val="41442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21D4-F693-7CA1-B82E-F14A23FC6948}"/>
              </a:ext>
            </a:extLst>
          </p:cNvPr>
          <p:cNvSpPr>
            <a:spLocks noGrp="1"/>
          </p:cNvSpPr>
          <p:nvPr>
            <p:ph type="title"/>
          </p:nvPr>
        </p:nvSpPr>
        <p:spPr/>
        <p:txBody>
          <a:bodyPr>
            <a:normAutofit/>
          </a:bodyPr>
          <a:lstStyle/>
          <a:p>
            <a:r>
              <a:rPr lang="zh-CN" altLang="en-US" dirty="0"/>
              <a:t>倒排表</a:t>
            </a:r>
            <a:r>
              <a:rPr lang="en-US" altLang="zh-CN" dirty="0"/>
              <a:t>Postings</a:t>
            </a:r>
            <a:br>
              <a:rPr lang="en-US" altLang="zh-CN" dirty="0"/>
            </a:br>
            <a:endParaRPr lang="en-CN" dirty="0"/>
          </a:p>
        </p:txBody>
      </p:sp>
      <p:sp>
        <p:nvSpPr>
          <p:cNvPr id="3" name="Content Placeholder 2">
            <a:extLst>
              <a:ext uri="{FF2B5EF4-FFF2-40B4-BE49-F238E27FC236}">
                <a16:creationId xmlns:a16="http://schemas.microsoft.com/office/drawing/2014/main" id="{AAB0F945-458A-EF45-842A-81A548563EBD}"/>
              </a:ext>
            </a:extLst>
          </p:cNvPr>
          <p:cNvSpPr>
            <a:spLocks noGrp="1"/>
          </p:cNvSpPr>
          <p:nvPr>
            <p:ph idx="1"/>
          </p:nvPr>
        </p:nvSpPr>
        <p:spPr>
          <a:xfrm>
            <a:off x="1371600" y="1707502"/>
            <a:ext cx="9601200" cy="3581400"/>
          </a:xfrm>
        </p:spPr>
        <p:txBody>
          <a:bodyPr/>
          <a:lstStyle/>
          <a:p>
            <a:r>
              <a:rPr lang="en-US" altLang="zh-CN" dirty="0"/>
              <a:t>Term</a:t>
            </a:r>
            <a:r>
              <a:rPr lang="zh-CN" altLang="en-US" dirty="0"/>
              <a:t> </a:t>
            </a:r>
            <a:r>
              <a:rPr lang="en-US" altLang="zh-CN" dirty="0"/>
              <a:t>-&gt;</a:t>
            </a:r>
            <a:r>
              <a:rPr lang="zh-CN" altLang="en-US" dirty="0"/>
              <a:t> </a:t>
            </a:r>
            <a:r>
              <a:rPr lang="en-US" altLang="zh-CN" dirty="0" err="1"/>
              <a:t>docId</a:t>
            </a:r>
            <a:r>
              <a:rPr lang="zh-CN" altLang="en-US" dirty="0"/>
              <a:t> </a:t>
            </a:r>
            <a:r>
              <a:rPr lang="en-US" altLang="zh-CN" dirty="0"/>
              <a:t>list,</a:t>
            </a:r>
            <a:r>
              <a:rPr lang="zh-CN" altLang="en-US" dirty="0"/>
              <a:t> </a:t>
            </a:r>
            <a:r>
              <a:rPr lang="en-US" altLang="zh-CN" dirty="0" err="1"/>
              <a:t>freq</a:t>
            </a:r>
            <a:r>
              <a:rPr lang="en-US" altLang="zh-CN" dirty="0"/>
              <a:t>,</a:t>
            </a:r>
            <a:r>
              <a:rPr lang="zh-CN" altLang="en-US" dirty="0"/>
              <a:t> </a:t>
            </a:r>
            <a:r>
              <a:rPr lang="en-US" altLang="zh-CN" dirty="0"/>
              <a:t>pos,</a:t>
            </a:r>
            <a:r>
              <a:rPr lang="zh-CN" altLang="en-US" dirty="0"/>
              <a:t> </a:t>
            </a:r>
            <a:r>
              <a:rPr lang="en-US" altLang="zh-CN" dirty="0"/>
              <a:t>offset</a:t>
            </a:r>
          </a:p>
          <a:p>
            <a:r>
              <a:rPr lang="en-US" altLang="zh-CN" dirty="0"/>
              <a:t>Term</a:t>
            </a:r>
            <a:r>
              <a:rPr lang="zh-CN" altLang="en-US" dirty="0"/>
              <a:t>信息需要保存到内存中</a:t>
            </a:r>
            <a:endParaRPr lang="en-CN" dirty="0"/>
          </a:p>
        </p:txBody>
      </p:sp>
    </p:spTree>
    <p:extLst>
      <p:ext uri="{BB962C8B-B14F-4D97-AF65-F5344CB8AC3E}">
        <p14:creationId xmlns:p14="http://schemas.microsoft.com/office/powerpoint/2010/main" val="36250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E93B-B4CC-5BC2-7AA9-6414F264E437}"/>
              </a:ext>
            </a:extLst>
          </p:cNvPr>
          <p:cNvSpPr>
            <a:spLocks noGrp="1"/>
          </p:cNvSpPr>
          <p:nvPr>
            <p:ph type="title"/>
          </p:nvPr>
        </p:nvSpPr>
        <p:spPr/>
        <p:txBody>
          <a:bodyPr/>
          <a:lstStyle/>
          <a:p>
            <a:r>
              <a:rPr lang="en-CN" dirty="0"/>
              <a:t>词向量term</a:t>
            </a:r>
            <a:r>
              <a:rPr lang="en-US" altLang="zh-CN" dirty="0"/>
              <a:t>V</a:t>
            </a:r>
            <a:r>
              <a:rPr lang="en-CN" dirty="0"/>
              <a:t>ector</a:t>
            </a:r>
          </a:p>
        </p:txBody>
      </p:sp>
      <p:sp>
        <p:nvSpPr>
          <p:cNvPr id="3" name="Content Placeholder 2">
            <a:extLst>
              <a:ext uri="{FF2B5EF4-FFF2-40B4-BE49-F238E27FC236}">
                <a16:creationId xmlns:a16="http://schemas.microsoft.com/office/drawing/2014/main" id="{1E509F9A-449C-6A79-C637-CD5A12581848}"/>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049367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1359</TotalTime>
  <Words>1545</Words>
  <Application>Microsoft Macintosh PowerPoint</Application>
  <PresentationFormat>Widescreen</PresentationFormat>
  <Paragraphs>161</Paragraphs>
  <Slides>37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vt:lpstr>
      <vt:lpstr>SimSun</vt:lpstr>
      <vt:lpstr>TimesNewRomanPSMT</vt:lpstr>
      <vt:lpstr>Calibri</vt:lpstr>
      <vt:lpstr>Franklin Gothic Book</vt:lpstr>
      <vt:lpstr>Menlo</vt:lpstr>
      <vt:lpstr>Crop</vt:lpstr>
      <vt:lpstr>Lucene索引过程分享</vt:lpstr>
      <vt:lpstr>大纲</vt:lpstr>
      <vt:lpstr>一. Lucene和Elasticsearch</vt:lpstr>
      <vt:lpstr>二. 背景知识</vt:lpstr>
      <vt:lpstr>日志结构存储与面向页存储</vt:lpstr>
      <vt:lpstr>PowerPoint Presentation</vt:lpstr>
      <vt:lpstr>索引，段，文档，域，词项</vt:lpstr>
      <vt:lpstr>倒排表Postings </vt:lpstr>
      <vt:lpstr>词向量termVector</vt:lpstr>
      <vt:lpstr>StoredField</vt:lpstr>
      <vt:lpstr>DocValue</vt:lpstr>
      <vt:lpstr>Norm</vt:lpstr>
      <vt:lpstr>编码</vt:lpstr>
      <vt:lpstr>差值存储</vt:lpstr>
      <vt:lpstr>Frame Of Reference</vt:lpstr>
      <vt:lpstr>Roaring Bitmap</vt:lpstr>
      <vt:lpstr>跳表SkipList</vt:lpstr>
      <vt:lpstr>FST</vt:lpstr>
      <vt:lpstr>ByteRefHash, ByteBlockPool</vt:lpstr>
      <vt:lpstr>Directory</vt:lpstr>
      <vt:lpstr>RamUsageEstimator</vt:lpstr>
      <vt:lpstr>Page Cache</vt:lpstr>
      <vt:lpstr>三. 索引流程Overall</vt:lpstr>
      <vt:lpstr>流程图</vt:lpstr>
      <vt:lpstr>类图</vt:lpstr>
      <vt:lpstr>四. 文档的增删改</vt:lpstr>
      <vt:lpstr>删除文档</vt:lpstr>
      <vt:lpstr>新增文档</vt:lpstr>
      <vt:lpstr>更新文档</vt:lpstr>
      <vt:lpstr>自动flush</vt:lpstr>
      <vt:lpstr>五. Flush</vt:lpstr>
      <vt:lpstr>Flush目的</vt:lpstr>
      <vt:lpstr>主动flush</vt:lpstr>
      <vt:lpstr>六. Commit</vt:lpstr>
      <vt:lpstr>七. Merge</vt:lpstr>
      <vt:lpstr>Q&amp;A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Lucene索引过程分享</dc:title>
  <dc:creator>王 君</dc:creator>
  <cp:lastModifiedBy>Kolt Wang</cp:lastModifiedBy>
  <cp:revision>258</cp:revision>
  <dcterms:created xsi:type="dcterms:W3CDTF">2022-11-07T13:49:05Z</dcterms:created>
  <dcterms:modified xsi:type="dcterms:W3CDTF">2022-11-16T09:38:00Z</dcterms:modified>
</cp:coreProperties>
</file>